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4" r:id="rId5"/>
    <p:sldId id="258" r:id="rId6"/>
    <p:sldId id="260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70775" y="2244344"/>
            <a:ext cx="11121390" cy="4613910"/>
          </a:xfrm>
          <a:custGeom>
            <a:avLst/>
            <a:gdLst/>
            <a:ahLst/>
            <a:cxnLst/>
            <a:rect l="l" t="t" r="r" b="b"/>
            <a:pathLst>
              <a:path w="11121390" h="4613909">
                <a:moveTo>
                  <a:pt x="0" y="4613656"/>
                </a:moveTo>
                <a:lnTo>
                  <a:pt x="11121263" y="4613656"/>
                </a:lnTo>
                <a:lnTo>
                  <a:pt x="11121263" y="0"/>
                </a:lnTo>
                <a:lnTo>
                  <a:pt x="0" y="0"/>
                </a:lnTo>
                <a:lnTo>
                  <a:pt x="0" y="4613656"/>
                </a:lnTo>
                <a:close/>
              </a:path>
            </a:pathLst>
          </a:custGeom>
          <a:solidFill>
            <a:srgbClr val="FFFFFF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96619"/>
            <a:ext cx="12192000" cy="1348105"/>
          </a:xfrm>
          <a:custGeom>
            <a:avLst/>
            <a:gdLst/>
            <a:ahLst/>
            <a:cxnLst/>
            <a:rect l="l" t="t" r="r" b="b"/>
            <a:pathLst>
              <a:path w="12192000" h="1348105">
                <a:moveTo>
                  <a:pt x="12192000" y="0"/>
                </a:moveTo>
                <a:lnTo>
                  <a:pt x="0" y="0"/>
                </a:lnTo>
                <a:lnTo>
                  <a:pt x="0" y="1347724"/>
                </a:lnTo>
                <a:lnTo>
                  <a:pt x="12192000" y="13477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962405"/>
            <a:ext cx="1007110" cy="1216660"/>
          </a:xfrm>
          <a:custGeom>
            <a:avLst/>
            <a:gdLst/>
            <a:ahLst/>
            <a:cxnLst/>
            <a:rect l="l" t="t" r="r" b="b"/>
            <a:pathLst>
              <a:path w="1007110" h="1216660">
                <a:moveTo>
                  <a:pt x="1006767" y="0"/>
                </a:moveTo>
                <a:lnTo>
                  <a:pt x="0" y="0"/>
                </a:lnTo>
                <a:lnTo>
                  <a:pt x="0" y="1216152"/>
                </a:lnTo>
                <a:lnTo>
                  <a:pt x="1006767" y="1216152"/>
                </a:lnTo>
                <a:lnTo>
                  <a:pt x="1006767" y="0"/>
                </a:lnTo>
                <a:close/>
              </a:path>
            </a:pathLst>
          </a:custGeom>
          <a:solidFill>
            <a:srgbClr val="96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06767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4" h="6858000">
                <a:moveTo>
                  <a:pt x="64008" y="0"/>
                </a:moveTo>
                <a:lnTo>
                  <a:pt x="0" y="0"/>
                </a:lnTo>
                <a:lnTo>
                  <a:pt x="0" y="6858002"/>
                </a:lnTo>
                <a:lnTo>
                  <a:pt x="64008" y="6858002"/>
                </a:lnTo>
                <a:lnTo>
                  <a:pt x="64008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77536" y="0"/>
            <a:ext cx="7514590" cy="6858000"/>
          </a:xfrm>
          <a:custGeom>
            <a:avLst/>
            <a:gdLst/>
            <a:ahLst/>
            <a:cxnLst/>
            <a:rect l="l" t="t" r="r" b="b"/>
            <a:pathLst>
              <a:path w="7514590" h="6858000">
                <a:moveTo>
                  <a:pt x="7514463" y="0"/>
                </a:moveTo>
                <a:lnTo>
                  <a:pt x="0" y="0"/>
                </a:lnTo>
                <a:lnTo>
                  <a:pt x="0" y="6858000"/>
                </a:lnTo>
                <a:lnTo>
                  <a:pt x="7514463" y="6858000"/>
                </a:lnTo>
                <a:lnTo>
                  <a:pt x="7514463" y="0"/>
                </a:lnTo>
                <a:close/>
              </a:path>
            </a:pathLst>
          </a:custGeom>
          <a:solidFill>
            <a:srgbClr val="FFFFFF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613528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5" h="6858000">
                <a:moveTo>
                  <a:pt x="64008" y="0"/>
                </a:moveTo>
                <a:lnTo>
                  <a:pt x="0" y="0"/>
                </a:lnTo>
                <a:lnTo>
                  <a:pt x="0" y="6858002"/>
                </a:lnTo>
                <a:lnTo>
                  <a:pt x="64008" y="6858002"/>
                </a:lnTo>
                <a:lnTo>
                  <a:pt x="64008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57200"/>
            <a:ext cx="12192000" cy="12700"/>
          </a:xfrm>
          <a:custGeom>
            <a:avLst/>
            <a:gdLst/>
            <a:ahLst/>
            <a:cxnLst/>
            <a:rect l="l" t="t" r="r" b="b"/>
            <a:pathLst>
              <a:path w="12192000" h="12700">
                <a:moveTo>
                  <a:pt x="12192000" y="0"/>
                </a:moveTo>
                <a:lnTo>
                  <a:pt x="0" y="0"/>
                </a:lnTo>
                <a:lnTo>
                  <a:pt x="0" y="12700"/>
                </a:lnTo>
                <a:lnTo>
                  <a:pt x="12192000" y="127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457200"/>
            <a:ext cx="12192000" cy="12700"/>
          </a:xfrm>
          <a:custGeom>
            <a:avLst/>
            <a:gdLst/>
            <a:ahLst/>
            <a:cxnLst/>
            <a:rect l="l" t="t" r="r" b="b"/>
            <a:pathLst>
              <a:path w="12192000" h="12700">
                <a:moveTo>
                  <a:pt x="0" y="12700"/>
                </a:moveTo>
                <a:lnTo>
                  <a:pt x="12192000" y="12700"/>
                </a:lnTo>
                <a:lnTo>
                  <a:pt x="12192000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42747" y="1782317"/>
            <a:ext cx="3919854" cy="3867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25627"/>
            <a:ext cx="12192000" cy="5201920"/>
          </a:xfrm>
          <a:custGeom>
            <a:avLst/>
            <a:gdLst/>
            <a:ahLst/>
            <a:cxnLst/>
            <a:rect l="l" t="t" r="r" b="b"/>
            <a:pathLst>
              <a:path w="12192000" h="5201920">
                <a:moveTo>
                  <a:pt x="12192000" y="0"/>
                </a:moveTo>
                <a:lnTo>
                  <a:pt x="0" y="0"/>
                </a:lnTo>
                <a:lnTo>
                  <a:pt x="0" y="5201793"/>
                </a:lnTo>
                <a:lnTo>
                  <a:pt x="12192000" y="5201793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89698"/>
            <a:ext cx="1031875" cy="5078095"/>
          </a:xfrm>
          <a:custGeom>
            <a:avLst/>
            <a:gdLst/>
            <a:ahLst/>
            <a:cxnLst/>
            <a:rect l="l" t="t" r="r" b="b"/>
            <a:pathLst>
              <a:path w="1031875" h="5078095">
                <a:moveTo>
                  <a:pt x="0" y="5077714"/>
                </a:moveTo>
                <a:lnTo>
                  <a:pt x="1031875" y="5077714"/>
                </a:lnTo>
                <a:lnTo>
                  <a:pt x="1031875" y="0"/>
                </a:lnTo>
                <a:lnTo>
                  <a:pt x="0" y="0"/>
                </a:lnTo>
                <a:lnTo>
                  <a:pt x="0" y="5077714"/>
                </a:lnTo>
                <a:close/>
              </a:path>
            </a:pathLst>
          </a:custGeom>
          <a:solidFill>
            <a:srgbClr val="96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31874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4" h="6858000">
                <a:moveTo>
                  <a:pt x="64008" y="0"/>
                </a:moveTo>
                <a:lnTo>
                  <a:pt x="0" y="0"/>
                </a:lnTo>
                <a:lnTo>
                  <a:pt x="0" y="6858002"/>
                </a:lnTo>
                <a:lnTo>
                  <a:pt x="64008" y="6858002"/>
                </a:lnTo>
                <a:lnTo>
                  <a:pt x="64008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055477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4" h="6858000">
                <a:moveTo>
                  <a:pt x="64007" y="0"/>
                </a:moveTo>
                <a:lnTo>
                  <a:pt x="0" y="0"/>
                </a:lnTo>
                <a:lnTo>
                  <a:pt x="0" y="6858002"/>
                </a:lnTo>
                <a:lnTo>
                  <a:pt x="64007" y="6858002"/>
                </a:lnTo>
                <a:lnTo>
                  <a:pt x="64007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20461" y="461264"/>
            <a:ext cx="5053965" cy="599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4297" y="2611373"/>
            <a:ext cx="7427595" cy="3272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55477" y="-63"/>
            <a:ext cx="1135380" cy="6858634"/>
            <a:chOff x="11055477" y="-63"/>
            <a:chExt cx="1135380" cy="6858634"/>
          </a:xfrm>
        </p:grpSpPr>
        <p:sp>
          <p:nvSpPr>
            <p:cNvPr id="3" name="object 3"/>
            <p:cNvSpPr/>
            <p:nvPr/>
          </p:nvSpPr>
          <p:spPr>
            <a:xfrm>
              <a:off x="11119485" y="896048"/>
              <a:ext cx="1071245" cy="5078095"/>
            </a:xfrm>
            <a:custGeom>
              <a:avLst/>
              <a:gdLst/>
              <a:ahLst/>
              <a:cxnLst/>
              <a:rect l="l" t="t" r="r" b="b"/>
              <a:pathLst>
                <a:path w="1071245" h="5078095">
                  <a:moveTo>
                    <a:pt x="1070775" y="0"/>
                  </a:moveTo>
                  <a:lnTo>
                    <a:pt x="0" y="0"/>
                  </a:lnTo>
                  <a:lnTo>
                    <a:pt x="0" y="5077714"/>
                  </a:lnTo>
                  <a:lnTo>
                    <a:pt x="1070775" y="5077714"/>
                  </a:lnTo>
                  <a:lnTo>
                    <a:pt x="1070775" y="0"/>
                  </a:lnTo>
                  <a:close/>
                </a:path>
              </a:pathLst>
            </a:custGeom>
            <a:solidFill>
              <a:srgbClr val="EBEC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119485" y="-63"/>
              <a:ext cx="1071245" cy="6858634"/>
            </a:xfrm>
            <a:custGeom>
              <a:avLst/>
              <a:gdLst/>
              <a:ahLst/>
              <a:cxnLst/>
              <a:rect l="l" t="t" r="r" b="b"/>
              <a:pathLst>
                <a:path w="1071245" h="6858634">
                  <a:moveTo>
                    <a:pt x="1070775" y="6027496"/>
                  </a:moveTo>
                  <a:lnTo>
                    <a:pt x="0" y="6027496"/>
                  </a:lnTo>
                  <a:lnTo>
                    <a:pt x="0" y="6858063"/>
                  </a:lnTo>
                  <a:lnTo>
                    <a:pt x="1070775" y="6858063"/>
                  </a:lnTo>
                  <a:lnTo>
                    <a:pt x="1070775" y="6027496"/>
                  </a:lnTo>
                  <a:close/>
                </a:path>
                <a:path w="1071245" h="6858634">
                  <a:moveTo>
                    <a:pt x="1070775" y="0"/>
                  </a:moveTo>
                  <a:lnTo>
                    <a:pt x="0" y="0"/>
                  </a:lnTo>
                  <a:lnTo>
                    <a:pt x="0" y="825690"/>
                  </a:lnTo>
                  <a:lnTo>
                    <a:pt x="1070775" y="825690"/>
                  </a:lnTo>
                  <a:lnTo>
                    <a:pt x="1070775" y="0"/>
                  </a:lnTo>
                  <a:close/>
                </a:path>
              </a:pathLst>
            </a:custGeom>
            <a:solidFill>
              <a:srgbClr val="96A7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FEAFAB8-7AE5-DCF8-6FCC-F13B0F7160B6}"/>
              </a:ext>
            </a:extLst>
          </p:cNvPr>
          <p:cNvSpPr txBox="1"/>
          <p:nvPr/>
        </p:nvSpPr>
        <p:spPr>
          <a:xfrm>
            <a:off x="1600200" y="2209800"/>
            <a:ext cx="7543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ER модель данных, сущностей</a:t>
            </a:r>
            <a:r>
              <a:rPr lang="en-U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r>
              <a:rPr lang="ru-KZ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Элементы ER-диаграммы</a:t>
            </a:r>
            <a:r>
              <a:rPr lang="en-U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ru-KZ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6859905" cy="6858000"/>
            <a:chOff x="0" y="0"/>
            <a:chExt cx="6859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825627"/>
              <a:ext cx="6796405" cy="2594610"/>
            </a:xfrm>
            <a:custGeom>
              <a:avLst/>
              <a:gdLst/>
              <a:ahLst/>
              <a:cxnLst/>
              <a:rect l="l" t="t" r="r" b="b"/>
              <a:pathLst>
                <a:path w="6796405" h="2594610">
                  <a:moveTo>
                    <a:pt x="6795897" y="0"/>
                  </a:moveTo>
                  <a:lnTo>
                    <a:pt x="0" y="0"/>
                  </a:lnTo>
                  <a:lnTo>
                    <a:pt x="0" y="2594229"/>
                  </a:lnTo>
                  <a:lnTo>
                    <a:pt x="6795897" y="2594229"/>
                  </a:lnTo>
                  <a:lnTo>
                    <a:pt x="6795897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889635"/>
              <a:ext cx="1007110" cy="2466340"/>
            </a:xfrm>
            <a:custGeom>
              <a:avLst/>
              <a:gdLst/>
              <a:ahLst/>
              <a:cxnLst/>
              <a:rect l="l" t="t" r="r" b="b"/>
              <a:pathLst>
                <a:path w="1007110" h="2466340">
                  <a:moveTo>
                    <a:pt x="0" y="2466213"/>
                  </a:moveTo>
                  <a:lnTo>
                    <a:pt x="1006768" y="2466213"/>
                  </a:lnTo>
                  <a:lnTo>
                    <a:pt x="1006768" y="0"/>
                  </a:lnTo>
                  <a:lnTo>
                    <a:pt x="0" y="0"/>
                  </a:lnTo>
                  <a:lnTo>
                    <a:pt x="0" y="2466213"/>
                  </a:lnTo>
                  <a:close/>
                </a:path>
              </a:pathLst>
            </a:custGeom>
            <a:solidFill>
              <a:srgbClr val="96A7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70775" y="3419855"/>
              <a:ext cx="5725160" cy="3438525"/>
            </a:xfrm>
            <a:custGeom>
              <a:avLst/>
              <a:gdLst/>
              <a:ahLst/>
              <a:cxnLst/>
              <a:rect l="l" t="t" r="r" b="b"/>
              <a:pathLst>
                <a:path w="5725159" h="3438525">
                  <a:moveTo>
                    <a:pt x="0" y="3438144"/>
                  </a:moveTo>
                  <a:lnTo>
                    <a:pt x="5725121" y="3438144"/>
                  </a:lnTo>
                  <a:lnTo>
                    <a:pt x="5725121" y="0"/>
                  </a:lnTo>
                  <a:lnTo>
                    <a:pt x="0" y="0"/>
                  </a:lnTo>
                  <a:lnTo>
                    <a:pt x="0" y="3438144"/>
                  </a:lnTo>
                  <a:close/>
                </a:path>
              </a:pathLst>
            </a:custGeom>
            <a:solidFill>
              <a:srgbClr val="FFFFFF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6859905" cy="6858000"/>
            </a:xfrm>
            <a:custGeom>
              <a:avLst/>
              <a:gdLst/>
              <a:ahLst/>
              <a:cxnLst/>
              <a:rect l="l" t="t" r="r" b="b"/>
              <a:pathLst>
                <a:path w="6859905" h="6858000">
                  <a:moveTo>
                    <a:pt x="6793979" y="825627"/>
                  </a:moveTo>
                  <a:lnTo>
                    <a:pt x="1070775" y="825627"/>
                  </a:lnTo>
                  <a:lnTo>
                    <a:pt x="1070775" y="0"/>
                  </a:lnTo>
                  <a:lnTo>
                    <a:pt x="1006767" y="0"/>
                  </a:lnTo>
                  <a:lnTo>
                    <a:pt x="1006767" y="825627"/>
                  </a:lnTo>
                  <a:lnTo>
                    <a:pt x="0" y="825627"/>
                  </a:lnTo>
                  <a:lnTo>
                    <a:pt x="0" y="889635"/>
                  </a:lnTo>
                  <a:lnTo>
                    <a:pt x="1006767" y="889635"/>
                  </a:lnTo>
                  <a:lnTo>
                    <a:pt x="1006767" y="6858000"/>
                  </a:lnTo>
                  <a:lnTo>
                    <a:pt x="1070775" y="6858000"/>
                  </a:lnTo>
                  <a:lnTo>
                    <a:pt x="1070775" y="889635"/>
                  </a:lnTo>
                  <a:lnTo>
                    <a:pt x="6793979" y="889635"/>
                  </a:lnTo>
                  <a:lnTo>
                    <a:pt x="6793979" y="825627"/>
                  </a:lnTo>
                  <a:close/>
                </a:path>
                <a:path w="6859905" h="6858000">
                  <a:moveTo>
                    <a:pt x="6859905" y="0"/>
                  </a:moveTo>
                  <a:lnTo>
                    <a:pt x="6795897" y="0"/>
                  </a:lnTo>
                  <a:lnTo>
                    <a:pt x="6795897" y="6858000"/>
                  </a:lnTo>
                  <a:lnTo>
                    <a:pt x="6859905" y="6858000"/>
                  </a:lnTo>
                  <a:lnTo>
                    <a:pt x="6859905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DDB9826-BB27-8F20-1781-02C91CD37FEC}"/>
              </a:ext>
            </a:extLst>
          </p:cNvPr>
          <p:cNvSpPr txBox="1"/>
          <p:nvPr/>
        </p:nvSpPr>
        <p:spPr>
          <a:xfrm>
            <a:off x="7696200" y="769059"/>
            <a:ext cx="4191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75"/>
              </a:spcBef>
            </a:pPr>
            <a:endParaRPr lang="ru-RU" sz="1800" dirty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12700" marR="6350">
              <a:lnSpc>
                <a:spcPct val="100000"/>
              </a:lnSpc>
              <a:spcBef>
                <a:spcPts val="5"/>
              </a:spcBef>
              <a:tabLst>
                <a:tab pos="5942965" algn="l"/>
              </a:tabLst>
            </a:pPr>
            <a:r>
              <a:rPr lang="ru-RU" sz="1800" spc="240" dirty="0">
                <a:solidFill>
                  <a:schemeClr val="tx1"/>
                </a:solidFill>
                <a:latin typeface="Tahoma"/>
                <a:cs typeface="Tahoma"/>
              </a:rPr>
              <a:t>МОДЕЛЬ</a:t>
            </a:r>
            <a:r>
              <a:rPr lang="ru-RU" sz="1800" spc="31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54" dirty="0">
                <a:solidFill>
                  <a:schemeClr val="tx1"/>
                </a:solidFill>
                <a:latin typeface="Tahoma"/>
                <a:cs typeface="Tahoma"/>
              </a:rPr>
              <a:t>"СУЩНОСТЬ- </a:t>
            </a:r>
            <a:r>
              <a:rPr lang="ru-RU" sz="1800" spc="265" dirty="0">
                <a:solidFill>
                  <a:schemeClr val="tx1"/>
                </a:solidFill>
                <a:latin typeface="Tahoma"/>
                <a:cs typeface="Tahoma"/>
              </a:rPr>
              <a:t>СВЯЗЬ"</a:t>
            </a:r>
            <a:r>
              <a:rPr lang="ru-RU" sz="1800" spc="35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60" dirty="0">
                <a:solidFill>
                  <a:schemeClr val="tx1"/>
                </a:solidFill>
                <a:latin typeface="Tahoma"/>
                <a:cs typeface="Tahoma"/>
              </a:rPr>
              <a:t>(ENTITY-</a:t>
            </a:r>
            <a:r>
              <a:rPr lang="ru-RU" sz="1800" spc="204" dirty="0">
                <a:solidFill>
                  <a:schemeClr val="tx1"/>
                </a:solidFill>
                <a:latin typeface="Tahoma"/>
                <a:cs typeface="Tahoma"/>
              </a:rPr>
              <a:t>RELATIONSHIP,</a:t>
            </a:r>
            <a:r>
              <a:rPr lang="ru-RU" sz="1800" spc="33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25" dirty="0">
                <a:solidFill>
                  <a:schemeClr val="tx1"/>
                </a:solidFill>
                <a:latin typeface="Tahoma"/>
                <a:cs typeface="Tahoma"/>
              </a:rPr>
              <a:t>ER)</a:t>
            </a:r>
            <a:r>
              <a:rPr lang="ru-RU" sz="1800" spc="35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80" dirty="0">
                <a:solidFill>
                  <a:schemeClr val="tx1"/>
                </a:solidFill>
                <a:latin typeface="Tahoma"/>
                <a:cs typeface="Tahoma"/>
              </a:rPr>
              <a:t>—</a:t>
            </a:r>
            <a:r>
              <a:rPr lang="ru-RU" sz="1800" spc="37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85" dirty="0">
                <a:solidFill>
                  <a:schemeClr val="tx1"/>
                </a:solidFill>
                <a:latin typeface="Tahoma"/>
                <a:cs typeface="Tahoma"/>
              </a:rPr>
              <a:t>ЭТО</a:t>
            </a:r>
            <a:r>
              <a:rPr lang="ru-RU" sz="1800" spc="36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60" dirty="0">
                <a:solidFill>
                  <a:schemeClr val="tx1"/>
                </a:solidFill>
                <a:latin typeface="Tahoma"/>
                <a:cs typeface="Tahoma"/>
              </a:rPr>
              <a:t>ВЫСОКОУРОВНЕВАЯ </a:t>
            </a:r>
            <a:r>
              <a:rPr lang="ru-RU" sz="1800" spc="254" dirty="0">
                <a:solidFill>
                  <a:schemeClr val="tx1"/>
                </a:solidFill>
                <a:latin typeface="Tahoma"/>
                <a:cs typeface="Tahoma"/>
              </a:rPr>
              <a:t>КОНЦЕПТУАЛЬНАЯ</a:t>
            </a:r>
            <a:r>
              <a:rPr lang="ru-RU" sz="1800" spc="35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35" dirty="0">
                <a:solidFill>
                  <a:schemeClr val="tx1"/>
                </a:solidFill>
                <a:latin typeface="Tahoma"/>
                <a:cs typeface="Tahoma"/>
              </a:rPr>
              <a:t>МОДЕЛЬ,</a:t>
            </a:r>
            <a:r>
              <a:rPr lang="ru-RU" sz="1800" spc="35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45" dirty="0">
                <a:solidFill>
                  <a:schemeClr val="tx1"/>
                </a:solidFill>
                <a:latin typeface="Tahoma"/>
                <a:cs typeface="Tahoma"/>
              </a:rPr>
              <a:t>РАЗРАБОТАННАЯ</a:t>
            </a:r>
            <a:r>
              <a:rPr lang="ru-RU" sz="1800" spc="35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95" dirty="0">
                <a:solidFill>
                  <a:schemeClr val="tx1"/>
                </a:solidFill>
                <a:latin typeface="Tahoma"/>
                <a:cs typeface="Tahoma"/>
              </a:rPr>
              <a:t>ДЛЯ</a:t>
            </a:r>
            <a:endParaRPr lang="ru-RU" sz="180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lang="ru-RU" sz="1800" spc="240" dirty="0">
                <a:solidFill>
                  <a:schemeClr val="tx1"/>
                </a:solidFill>
                <a:latin typeface="Tahoma"/>
                <a:cs typeface="Tahoma"/>
              </a:rPr>
              <a:t>ОТОБРАЖЕНИЯ</a:t>
            </a:r>
            <a:r>
              <a:rPr lang="ru-RU" sz="1800" spc="33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60" dirty="0">
                <a:solidFill>
                  <a:schemeClr val="tx1"/>
                </a:solidFill>
                <a:latin typeface="Tahoma"/>
                <a:cs typeface="Tahoma"/>
              </a:rPr>
              <a:t>СЕМАНТИКИ</a:t>
            </a:r>
            <a:r>
              <a:rPr lang="ru-RU" sz="1800" spc="33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75" dirty="0">
                <a:solidFill>
                  <a:schemeClr val="tx1"/>
                </a:solidFill>
                <a:latin typeface="Tahoma"/>
                <a:cs typeface="Tahoma"/>
              </a:rPr>
              <a:t>ДАННЫХ</a:t>
            </a:r>
            <a:r>
              <a:rPr lang="ru-RU" sz="1800" spc="33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60" dirty="0">
                <a:solidFill>
                  <a:schemeClr val="tx1"/>
                </a:solidFill>
                <a:latin typeface="Tahoma"/>
                <a:cs typeface="Tahoma"/>
              </a:rPr>
              <a:t>В</a:t>
            </a:r>
            <a:r>
              <a:rPr lang="ru-RU" sz="1800" spc="36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45" dirty="0">
                <a:solidFill>
                  <a:schemeClr val="tx1"/>
                </a:solidFill>
                <a:latin typeface="Tahoma"/>
                <a:cs typeface="Tahoma"/>
              </a:rPr>
              <a:t>ПРЕДМЕТНОЙ</a:t>
            </a:r>
            <a:r>
              <a:rPr lang="ru-RU" sz="1800" spc="33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40" dirty="0">
                <a:solidFill>
                  <a:schemeClr val="tx1"/>
                </a:solidFill>
                <a:latin typeface="Tahoma"/>
                <a:cs typeface="Tahoma"/>
              </a:rPr>
              <a:t>ОБЛАСТИ,</a:t>
            </a:r>
            <a:endParaRPr lang="ru-RU" sz="180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12700" marR="876935">
              <a:lnSpc>
                <a:spcPct val="100000"/>
              </a:lnSpc>
            </a:pPr>
            <a:r>
              <a:rPr lang="ru-RU" sz="1800" spc="195" dirty="0">
                <a:solidFill>
                  <a:schemeClr val="tx1"/>
                </a:solidFill>
                <a:latin typeface="Tahoma"/>
                <a:cs typeface="Tahoma"/>
              </a:rPr>
              <a:t>НЕ</a:t>
            </a:r>
            <a:r>
              <a:rPr lang="ru-RU" sz="1800" spc="35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70" dirty="0">
                <a:solidFill>
                  <a:schemeClr val="tx1"/>
                </a:solidFill>
                <a:latin typeface="Tahoma"/>
                <a:cs typeface="Tahoma"/>
              </a:rPr>
              <a:t>ЗАВИСЯЩЕЙ</a:t>
            </a:r>
            <a:r>
              <a:rPr lang="ru-RU" sz="1800" spc="32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55" dirty="0">
                <a:solidFill>
                  <a:schemeClr val="tx1"/>
                </a:solidFill>
                <a:latin typeface="Tahoma"/>
                <a:cs typeface="Tahoma"/>
              </a:rPr>
              <a:t>ОТ</a:t>
            </a:r>
            <a:r>
              <a:rPr lang="ru-RU" sz="1800" spc="35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40" dirty="0">
                <a:solidFill>
                  <a:schemeClr val="tx1"/>
                </a:solidFill>
                <a:latin typeface="Tahoma"/>
                <a:cs typeface="Tahoma"/>
              </a:rPr>
              <a:t>СУБД.</a:t>
            </a:r>
            <a:r>
              <a:rPr lang="ru-RU" sz="1800" spc="35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</a:p>
          <a:p>
            <a:pPr marL="12700" marR="876935">
              <a:lnSpc>
                <a:spcPct val="100000"/>
              </a:lnSpc>
            </a:pPr>
            <a:r>
              <a:rPr lang="ru-RU" sz="1800" spc="229" dirty="0">
                <a:solidFill>
                  <a:schemeClr val="tx1"/>
                </a:solidFill>
                <a:latin typeface="Tahoma"/>
                <a:cs typeface="Tahoma"/>
              </a:rPr>
              <a:t>ОНА</a:t>
            </a:r>
            <a:r>
              <a:rPr lang="en-US" spc="229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70" dirty="0">
                <a:solidFill>
                  <a:schemeClr val="tx1"/>
                </a:solidFill>
                <a:latin typeface="Tahoma"/>
                <a:cs typeface="Tahoma"/>
              </a:rPr>
              <a:t>ОПИСЫВАЕТ</a:t>
            </a:r>
            <a:r>
              <a:rPr lang="ru-RU" sz="1800" spc="32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65" dirty="0">
                <a:solidFill>
                  <a:schemeClr val="tx1"/>
                </a:solidFill>
                <a:latin typeface="Tahoma"/>
                <a:cs typeface="Tahoma"/>
              </a:rPr>
              <a:t>ОБЪЕКТЫ,</a:t>
            </a:r>
            <a:r>
              <a:rPr lang="ru-RU" sz="1800" spc="32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00" dirty="0">
                <a:solidFill>
                  <a:schemeClr val="tx1"/>
                </a:solidFill>
                <a:latin typeface="Tahoma"/>
                <a:cs typeface="Tahoma"/>
              </a:rPr>
              <a:t>ИХ </a:t>
            </a:r>
            <a:r>
              <a:rPr lang="ru-RU" sz="1800" spc="270" dirty="0">
                <a:solidFill>
                  <a:schemeClr val="tx1"/>
                </a:solidFill>
                <a:latin typeface="Tahoma"/>
                <a:cs typeface="Tahoma"/>
              </a:rPr>
              <a:t>СВОЙСТВА</a:t>
            </a:r>
            <a:r>
              <a:rPr lang="ru-RU" sz="1800" spc="33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30" dirty="0">
                <a:solidFill>
                  <a:schemeClr val="tx1"/>
                </a:solidFill>
                <a:latin typeface="Tahoma"/>
                <a:cs typeface="Tahoma"/>
              </a:rPr>
              <a:t>И</a:t>
            </a:r>
            <a:r>
              <a:rPr lang="ru-RU" sz="1800" spc="35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75" dirty="0">
                <a:solidFill>
                  <a:schemeClr val="tx1"/>
                </a:solidFill>
                <a:latin typeface="Tahoma"/>
                <a:cs typeface="Tahoma"/>
              </a:rPr>
              <a:t>ВЗАИМОСВЯЗИ</a:t>
            </a:r>
            <a:r>
              <a:rPr lang="ru-RU" sz="1800" spc="31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29" dirty="0">
                <a:solidFill>
                  <a:schemeClr val="tx1"/>
                </a:solidFill>
                <a:latin typeface="Tahoma"/>
                <a:cs typeface="Tahoma"/>
              </a:rPr>
              <a:t>МЕЖДУ</a:t>
            </a:r>
            <a:r>
              <a:rPr lang="ru-RU" sz="1800" spc="32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25" dirty="0">
                <a:solidFill>
                  <a:schemeClr val="tx1"/>
                </a:solidFill>
                <a:latin typeface="Tahoma"/>
                <a:cs typeface="Tahoma"/>
              </a:rPr>
              <a:t>НИМИ.</a:t>
            </a:r>
            <a:endParaRPr lang="ru-RU" sz="1800" dirty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259096-1B9E-655B-6E20-21AA816C8482}"/>
              </a:ext>
            </a:extLst>
          </p:cNvPr>
          <p:cNvSpPr txBox="1"/>
          <p:nvPr/>
        </p:nvSpPr>
        <p:spPr>
          <a:xfrm>
            <a:off x="1070306" y="3780472"/>
            <a:ext cx="572563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003935">
              <a:lnSpc>
                <a:spcPct val="100000"/>
              </a:lnSpc>
            </a:pPr>
            <a:r>
              <a:rPr lang="ru-RU" sz="1800" spc="300" dirty="0">
                <a:solidFill>
                  <a:schemeClr val="tx1"/>
                </a:solidFill>
                <a:latin typeface="Tahoma"/>
                <a:cs typeface="Tahoma"/>
              </a:rPr>
              <a:t>ER-</a:t>
            </a:r>
            <a:r>
              <a:rPr lang="ru-RU" sz="1800" spc="235" dirty="0">
                <a:solidFill>
                  <a:schemeClr val="tx1"/>
                </a:solidFill>
                <a:latin typeface="Tahoma"/>
                <a:cs typeface="Tahoma"/>
              </a:rPr>
              <a:t>МОДЕЛЬ</a:t>
            </a:r>
            <a:r>
              <a:rPr lang="ru-RU" sz="1800" spc="32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80" dirty="0">
                <a:solidFill>
                  <a:schemeClr val="tx1"/>
                </a:solidFill>
                <a:latin typeface="Tahoma"/>
                <a:cs typeface="Tahoma"/>
              </a:rPr>
              <a:t>—</a:t>
            </a:r>
            <a:r>
              <a:rPr lang="ru-RU" sz="1800" spc="35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85" dirty="0">
                <a:solidFill>
                  <a:schemeClr val="tx1"/>
                </a:solidFill>
                <a:latin typeface="Tahoma"/>
                <a:cs typeface="Tahoma"/>
              </a:rPr>
              <a:t>ЭТО</a:t>
            </a:r>
            <a:r>
              <a:rPr lang="ru-RU" sz="1800" spc="34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80" dirty="0">
                <a:solidFill>
                  <a:schemeClr val="tx1"/>
                </a:solidFill>
                <a:latin typeface="Tahoma"/>
                <a:cs typeface="Tahoma"/>
              </a:rPr>
              <a:t>ЭТАП </a:t>
            </a:r>
            <a:r>
              <a:rPr lang="ru-RU" sz="1800" spc="245" dirty="0">
                <a:solidFill>
                  <a:schemeClr val="tx1"/>
                </a:solidFill>
                <a:latin typeface="Tahoma"/>
                <a:cs typeface="Tahoma"/>
              </a:rPr>
              <a:t>ЛОГИЧЕСКОГО</a:t>
            </a:r>
            <a:r>
              <a:rPr lang="ru-RU" sz="1800" spc="33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65" dirty="0">
                <a:solidFill>
                  <a:schemeClr val="tx1"/>
                </a:solidFill>
                <a:latin typeface="Tahoma"/>
                <a:cs typeface="Tahoma"/>
              </a:rPr>
              <a:t>АНАЛИЗА</a:t>
            </a:r>
            <a:r>
              <a:rPr lang="ru-RU" sz="1800" spc="32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45" dirty="0">
                <a:solidFill>
                  <a:schemeClr val="tx1"/>
                </a:solidFill>
                <a:latin typeface="Tahoma"/>
                <a:cs typeface="Tahoma"/>
              </a:rPr>
              <a:t>ПРЕДМЕТНОЙ</a:t>
            </a:r>
            <a:r>
              <a:rPr lang="ru-RU" sz="1800" spc="33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45" dirty="0">
                <a:solidFill>
                  <a:schemeClr val="tx1"/>
                </a:solidFill>
                <a:latin typeface="Tahoma"/>
                <a:cs typeface="Tahoma"/>
              </a:rPr>
              <a:t>ОБЛАСТИ,</a:t>
            </a:r>
            <a:endParaRPr lang="ru-RU" sz="180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lang="ru-RU" sz="1800" spc="254" dirty="0">
                <a:solidFill>
                  <a:schemeClr val="tx1"/>
                </a:solidFill>
                <a:latin typeface="Tahoma"/>
                <a:cs typeface="Tahoma"/>
              </a:rPr>
              <a:t>ПРЕДШЕСТВУЮЩИЙ</a:t>
            </a:r>
            <a:r>
              <a:rPr lang="ru-RU" sz="1800" spc="32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60" dirty="0">
                <a:solidFill>
                  <a:schemeClr val="tx1"/>
                </a:solidFill>
                <a:latin typeface="Tahoma"/>
                <a:cs typeface="Tahoma"/>
              </a:rPr>
              <a:t>НОРМАЛИЗАЦИИ</a:t>
            </a:r>
            <a:r>
              <a:rPr lang="ru-RU" sz="1800" spc="32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130" dirty="0">
                <a:solidFill>
                  <a:schemeClr val="tx1"/>
                </a:solidFill>
                <a:latin typeface="Tahoma"/>
                <a:cs typeface="Tahoma"/>
              </a:rPr>
              <a:t>И</a:t>
            </a:r>
            <a:r>
              <a:rPr lang="ru-RU" sz="1800" spc="36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40" dirty="0">
                <a:solidFill>
                  <a:schemeClr val="tx1"/>
                </a:solidFill>
                <a:latin typeface="Tahoma"/>
                <a:cs typeface="Tahoma"/>
              </a:rPr>
              <a:t>ПОСТРОЕНИЮ</a:t>
            </a:r>
            <a:r>
              <a:rPr lang="en-US" sz="1800" spc="24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50" dirty="0">
                <a:solidFill>
                  <a:schemeClr val="tx1"/>
                </a:solidFill>
                <a:latin typeface="Tahoma"/>
                <a:cs typeface="Tahoma"/>
              </a:rPr>
              <a:t>РЕЛЯЦИОННОЙ</a:t>
            </a:r>
            <a:r>
              <a:rPr lang="ru-RU" sz="1800" spc="34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z="1800" spc="260" dirty="0">
                <a:solidFill>
                  <a:schemeClr val="tx1"/>
                </a:solidFill>
                <a:latin typeface="Tahoma"/>
                <a:cs typeface="Tahoma"/>
              </a:rPr>
              <a:t>СХЕМЫ.</a:t>
            </a:r>
            <a:endParaRPr lang="ru-RU" sz="1800" dirty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7247E9-F1FD-7A49-0E1E-FA4532B7721E}"/>
              </a:ext>
            </a:extLst>
          </p:cNvPr>
          <p:cNvSpPr txBox="1"/>
          <p:nvPr/>
        </p:nvSpPr>
        <p:spPr>
          <a:xfrm>
            <a:off x="2901043" y="2928648"/>
            <a:ext cx="61939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800" b="1" spc="220" dirty="0">
                <a:solidFill>
                  <a:schemeClr val="bg1"/>
                </a:solidFill>
                <a:latin typeface="Trebuchet MS"/>
                <a:cs typeface="Trebuchet MS"/>
              </a:rPr>
              <a:t>ЧТО</a:t>
            </a:r>
            <a:r>
              <a:rPr lang="ru-RU" sz="1800" b="1" spc="350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ru-RU" sz="1800" b="1" spc="229" dirty="0">
                <a:solidFill>
                  <a:schemeClr val="bg1"/>
                </a:solidFill>
                <a:latin typeface="Trebuchet MS"/>
                <a:cs typeface="Trebuchet MS"/>
              </a:rPr>
              <a:t>ТАКОЕ</a:t>
            </a:r>
            <a:r>
              <a:rPr lang="ru-RU" sz="1800" b="1" spc="335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ru-RU" sz="1800" b="1" spc="370" dirty="0">
                <a:solidFill>
                  <a:schemeClr val="bg1"/>
                </a:solidFill>
                <a:latin typeface="Trebuchet MS"/>
                <a:cs typeface="Trebuchet MS"/>
              </a:rPr>
              <a:t>ER-</a:t>
            </a:r>
            <a:r>
              <a:rPr lang="ru-RU" sz="1800" b="1" spc="330" dirty="0">
                <a:solidFill>
                  <a:schemeClr val="bg1"/>
                </a:solidFill>
                <a:latin typeface="Trebuchet MS"/>
                <a:cs typeface="Trebuchet MS"/>
              </a:rPr>
              <a:t>МОДЕЛЬ?</a:t>
            </a:r>
            <a:endParaRPr lang="ru-RU" sz="18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77536" y="0"/>
            <a:ext cx="7514590" cy="6858000"/>
          </a:xfrm>
          <a:custGeom>
            <a:avLst/>
            <a:gdLst/>
            <a:ahLst/>
            <a:cxnLst/>
            <a:rect l="l" t="t" r="r" b="b"/>
            <a:pathLst>
              <a:path w="7514590" h="6858000">
                <a:moveTo>
                  <a:pt x="7514463" y="0"/>
                </a:moveTo>
                <a:lnTo>
                  <a:pt x="0" y="0"/>
                </a:lnTo>
                <a:lnTo>
                  <a:pt x="0" y="6858000"/>
                </a:lnTo>
                <a:lnTo>
                  <a:pt x="7514463" y="6858000"/>
                </a:lnTo>
                <a:lnTo>
                  <a:pt x="7514463" y="0"/>
                </a:lnTo>
                <a:close/>
              </a:path>
            </a:pathLst>
          </a:custGeom>
          <a:solidFill>
            <a:srgbClr val="FFFFFF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13528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5" h="6858000">
                <a:moveTo>
                  <a:pt x="64008" y="0"/>
                </a:moveTo>
                <a:lnTo>
                  <a:pt x="0" y="0"/>
                </a:lnTo>
                <a:lnTo>
                  <a:pt x="0" y="6858002"/>
                </a:lnTo>
                <a:lnTo>
                  <a:pt x="64008" y="6858002"/>
                </a:lnTo>
                <a:lnTo>
                  <a:pt x="64008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220461" y="472177"/>
            <a:ext cx="50539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1800" dirty="0"/>
              <a:t>Основные компоненты </a:t>
            </a:r>
            <a:r>
              <a:rPr lang="en-US" sz="1800" dirty="0"/>
              <a:t>ER-</a:t>
            </a:r>
            <a:r>
              <a:rPr lang="ru-RU" sz="1800" dirty="0"/>
              <a:t>модели</a:t>
            </a:r>
            <a:endParaRPr sz="1800" dirty="0">
              <a:latin typeface="Trebuchet MS"/>
              <a:cs typeface="Trebuchet MS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BBCCD8C3-514F-FD98-C779-9A5183BEC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155714"/>
              </p:ext>
            </p:extLst>
          </p:nvPr>
        </p:nvGraphicFramePr>
        <p:xfrm>
          <a:off x="5029200" y="990600"/>
          <a:ext cx="6705600" cy="5423074"/>
        </p:xfrm>
        <a:graphic>
          <a:graphicData uri="http://schemas.openxmlformats.org/drawingml/2006/table">
            <a:tbl>
              <a:tblPr/>
              <a:tblGrid>
                <a:gridCol w="2235200">
                  <a:extLst>
                    <a:ext uri="{9D8B030D-6E8A-4147-A177-3AD203B41FA5}">
                      <a16:colId xmlns:a16="http://schemas.microsoft.com/office/drawing/2014/main" val="820678487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792645077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3351019962"/>
                    </a:ext>
                  </a:extLst>
                </a:gridCol>
              </a:tblGrid>
              <a:tr h="109978">
                <a:tc>
                  <a:txBody>
                    <a:bodyPr/>
                    <a:lstStyle/>
                    <a:p>
                      <a:r>
                        <a:rPr lang="ru-RU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Компонент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Обозначение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Описание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9646411"/>
                  </a:ext>
                </a:extLst>
              </a:tr>
              <a:tr h="357428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Сущность (</a:t>
                      </a:r>
                      <a:r>
                        <a:rPr lang="en-US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Entity)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Прямоугольник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 или предмет предметной области, о котором нужно хранить данные.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346944"/>
                  </a:ext>
                </a:extLst>
              </a:tr>
              <a:tr h="274944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Атрибут (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Attribute)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Овал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Свойство или характеристика сущности или связи.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262962"/>
                  </a:ext>
                </a:extLst>
              </a:tr>
              <a:tr h="274944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Первичный ключ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Подчёркнутый атрибут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Атрибут, уникально идентифицирующий экземпляр сущности.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421771"/>
                  </a:ext>
                </a:extLst>
              </a:tr>
              <a:tr h="274944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Связь (</a:t>
                      </a:r>
                      <a:r>
                        <a:rPr lang="en-US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Relationship)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Ромб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между двумя или более сущностями.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37967"/>
                  </a:ext>
                </a:extLst>
              </a:tr>
              <a:tr h="274944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Кардинальность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Числовое обозначение (1:1, 1:N, M:N)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экземпляров, участвующих в связи.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623553"/>
                  </a:ext>
                </a:extLst>
              </a:tr>
              <a:tr h="357428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Слабая сущность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Двойной прямоугольник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Сущность, не имеющая собственного ключа, зависит от другой сущности.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071458"/>
                  </a:ext>
                </a:extLst>
              </a:tr>
              <a:tr h="357428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Связь идентификации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Двойной ромб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Связь, которая используется для идентификации слабой сущности.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958847"/>
                  </a:ext>
                </a:extLst>
              </a:tr>
              <a:tr h="274944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Множественный атрибут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Двойной овал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Атрибут, который может иметь несколько значений.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529803"/>
                  </a:ext>
                </a:extLst>
              </a:tr>
              <a:tr h="357428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Производный атрибут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Пунктирный овал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Атрибут, значение которого можно вычислить из других атрибутов.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371581"/>
                  </a:ext>
                </a:extLst>
              </a:tr>
              <a:tr h="357428"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Обязательный/необязательный атрибут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Зависит от обозначения (например, * для обязательного)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Определяет, обязательно ли указывать значение.</a:t>
                      </a:r>
                    </a:p>
                  </a:txBody>
                  <a:tcPr marL="27494" marR="27494" marT="13747" marB="137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25127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C9BFDC5-27D4-2283-A229-86DE58CBC325}"/>
              </a:ext>
            </a:extLst>
          </p:cNvPr>
          <p:cNvSpPr txBox="1"/>
          <p:nvPr/>
        </p:nvSpPr>
        <p:spPr>
          <a:xfrm>
            <a:off x="-76200" y="1837568"/>
            <a:ext cx="480059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2160"/>
              </a:spcBef>
              <a:buFont typeface="+mj-lt"/>
              <a:buAutoNum type="arabicPeriod"/>
            </a:pPr>
            <a:r>
              <a:rPr lang="ru-RU" spc="155" dirty="0">
                <a:latin typeface="Trebuchet MS"/>
                <a:cs typeface="Trebuchet MS"/>
              </a:rPr>
              <a:t>Выявление</a:t>
            </a:r>
            <a:r>
              <a:rPr lang="ru-RU" spc="50" dirty="0">
                <a:latin typeface="Trebuchet MS"/>
                <a:cs typeface="Trebuchet MS"/>
              </a:rPr>
              <a:t> </a:t>
            </a:r>
            <a:r>
              <a:rPr lang="ru-RU" spc="114" dirty="0">
                <a:latin typeface="Trebuchet MS"/>
                <a:cs typeface="Trebuchet MS"/>
              </a:rPr>
              <a:t>сущностей</a:t>
            </a:r>
            <a:r>
              <a:rPr lang="ru-RU" spc="125" dirty="0">
                <a:latin typeface="Trebuchet MS"/>
                <a:cs typeface="Trebuchet MS"/>
              </a:rPr>
              <a:t> </a:t>
            </a:r>
            <a:r>
              <a:rPr lang="ru-RU" spc="75" dirty="0"/>
              <a:t>(кто</a:t>
            </a:r>
            <a:r>
              <a:rPr lang="ru-RU" spc="70" dirty="0"/>
              <a:t> или</a:t>
            </a:r>
            <a:r>
              <a:rPr lang="en-US" spc="70" dirty="0"/>
              <a:t> </a:t>
            </a:r>
            <a:r>
              <a:rPr lang="ru-RU" spc="60" dirty="0"/>
              <a:t>что</a:t>
            </a:r>
            <a:r>
              <a:rPr lang="ru-RU" spc="65" dirty="0"/>
              <a:t> </a:t>
            </a:r>
            <a:r>
              <a:rPr lang="ru-RU" spc="85" dirty="0"/>
              <a:t>хранится</a:t>
            </a:r>
            <a:r>
              <a:rPr lang="ru-RU" spc="75" dirty="0"/>
              <a:t> </a:t>
            </a:r>
            <a:r>
              <a:rPr lang="ru-RU" spc="85" dirty="0"/>
              <a:t>в</a:t>
            </a:r>
            <a:r>
              <a:rPr lang="ru-RU" spc="65" dirty="0"/>
              <a:t> </a:t>
            </a:r>
            <a:r>
              <a:rPr lang="ru-RU" spc="75" dirty="0"/>
              <a:t>базе?).</a:t>
            </a:r>
          </a:p>
          <a:p>
            <a:pPr marL="355600" marR="371475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pc="114" dirty="0">
                <a:latin typeface="Trebuchet MS"/>
                <a:cs typeface="Trebuchet MS"/>
              </a:rPr>
              <a:t>Определение</a:t>
            </a:r>
            <a:r>
              <a:rPr lang="ru-RU" spc="50" dirty="0">
                <a:latin typeface="Trebuchet MS"/>
                <a:cs typeface="Trebuchet MS"/>
              </a:rPr>
              <a:t> </a:t>
            </a:r>
            <a:r>
              <a:rPr lang="ru-RU" spc="125" dirty="0">
                <a:latin typeface="Trebuchet MS"/>
                <a:cs typeface="Trebuchet MS"/>
              </a:rPr>
              <a:t>атрибутов</a:t>
            </a:r>
            <a:r>
              <a:rPr lang="ru-RU" spc="100" dirty="0">
                <a:latin typeface="Trebuchet MS"/>
                <a:cs typeface="Trebuchet MS"/>
              </a:rPr>
              <a:t> </a:t>
            </a:r>
            <a:r>
              <a:rPr lang="ru-RU" spc="70" dirty="0"/>
              <a:t>для </a:t>
            </a:r>
            <a:r>
              <a:rPr lang="ru-RU" spc="95" dirty="0"/>
              <a:t>каждой</a:t>
            </a:r>
            <a:r>
              <a:rPr lang="ru-RU" spc="80" dirty="0"/>
              <a:t> сущности.</a:t>
            </a:r>
          </a:p>
          <a:p>
            <a:pPr marL="3556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pc="114" dirty="0">
                <a:latin typeface="Trebuchet MS"/>
                <a:cs typeface="Trebuchet MS"/>
              </a:rPr>
              <a:t>Определение</a:t>
            </a:r>
            <a:r>
              <a:rPr lang="ru-RU" spc="45" dirty="0">
                <a:latin typeface="Trebuchet MS"/>
                <a:cs typeface="Trebuchet MS"/>
              </a:rPr>
              <a:t> </a:t>
            </a:r>
            <a:r>
              <a:rPr lang="ru-RU" spc="120" dirty="0">
                <a:latin typeface="Trebuchet MS"/>
                <a:cs typeface="Trebuchet MS"/>
              </a:rPr>
              <a:t>связей</a:t>
            </a:r>
            <a:r>
              <a:rPr lang="ru-RU" spc="80" dirty="0">
                <a:latin typeface="Trebuchet MS"/>
                <a:cs typeface="Trebuchet MS"/>
              </a:rPr>
              <a:t> </a:t>
            </a:r>
            <a:r>
              <a:rPr lang="ru-RU" spc="75" dirty="0"/>
              <a:t>между</a:t>
            </a:r>
            <a:r>
              <a:rPr lang="en-US" spc="75" dirty="0"/>
              <a:t> </a:t>
            </a:r>
            <a:r>
              <a:rPr lang="ru-RU" spc="75" dirty="0"/>
              <a:t>сущностями.</a:t>
            </a:r>
          </a:p>
          <a:p>
            <a:pPr marL="355600" marR="35433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pc="130" dirty="0">
                <a:latin typeface="Trebuchet MS"/>
                <a:cs typeface="Trebuchet MS"/>
              </a:rPr>
              <a:t>Указание</a:t>
            </a:r>
            <a:r>
              <a:rPr lang="ru-RU" spc="105" dirty="0">
                <a:latin typeface="Trebuchet MS"/>
                <a:cs typeface="Trebuchet MS"/>
              </a:rPr>
              <a:t> </a:t>
            </a:r>
            <a:r>
              <a:rPr lang="ru-RU" spc="130" dirty="0">
                <a:latin typeface="Trebuchet MS"/>
                <a:cs typeface="Trebuchet MS"/>
              </a:rPr>
              <a:t>кардинальности</a:t>
            </a:r>
            <a:r>
              <a:rPr lang="ru-RU" spc="125" dirty="0">
                <a:latin typeface="Trebuchet MS"/>
                <a:cs typeface="Trebuchet MS"/>
              </a:rPr>
              <a:t> </a:t>
            </a:r>
            <a:r>
              <a:rPr lang="ru-RU" spc="90" dirty="0">
                <a:latin typeface="Trebuchet MS"/>
                <a:cs typeface="Trebuchet MS"/>
              </a:rPr>
              <a:t>и </a:t>
            </a:r>
            <a:r>
              <a:rPr lang="ru-RU" spc="105" dirty="0">
                <a:latin typeface="Trebuchet MS"/>
                <a:cs typeface="Trebuchet MS"/>
              </a:rPr>
              <a:t>обязательности</a:t>
            </a:r>
            <a:r>
              <a:rPr lang="ru-RU" spc="105" dirty="0"/>
              <a:t>.</a:t>
            </a:r>
          </a:p>
          <a:p>
            <a:pPr marL="355600" marR="146050" indent="-342900" algn="just">
              <a:lnSpc>
                <a:spcPct val="100000"/>
              </a:lnSpc>
              <a:spcBef>
                <a:spcPts val="5"/>
              </a:spcBef>
              <a:buFont typeface="+mj-lt"/>
              <a:buAutoNum type="arabicPeriod"/>
            </a:pPr>
            <a:r>
              <a:rPr lang="ru-RU" spc="140" dirty="0">
                <a:latin typeface="Trebuchet MS"/>
                <a:cs typeface="Trebuchet MS"/>
              </a:rPr>
              <a:t>Обнаружение</a:t>
            </a:r>
            <a:r>
              <a:rPr lang="en-US" spc="140" dirty="0">
                <a:latin typeface="Trebuchet MS"/>
                <a:cs typeface="Trebuchet MS"/>
              </a:rPr>
              <a:t> </a:t>
            </a:r>
            <a:r>
              <a:rPr lang="ru-RU" spc="135" dirty="0">
                <a:latin typeface="Trebuchet MS"/>
                <a:cs typeface="Trebuchet MS"/>
              </a:rPr>
              <a:t>слабых </a:t>
            </a:r>
            <a:r>
              <a:rPr lang="ru-RU" spc="110" dirty="0">
                <a:latin typeface="Trebuchet MS"/>
                <a:cs typeface="Trebuchet MS"/>
              </a:rPr>
              <a:t>сущностей</a:t>
            </a:r>
            <a:r>
              <a:rPr lang="ru-RU" spc="110" dirty="0"/>
              <a:t>,</a:t>
            </a:r>
            <a:r>
              <a:rPr lang="ru-RU" spc="95" dirty="0"/>
              <a:t> </a:t>
            </a:r>
            <a:r>
              <a:rPr lang="ru-RU" spc="100" dirty="0"/>
              <a:t>их</a:t>
            </a:r>
            <a:r>
              <a:rPr lang="ru-RU" spc="75" dirty="0"/>
              <a:t> </a:t>
            </a:r>
            <a:r>
              <a:rPr lang="ru-RU" spc="80" dirty="0"/>
              <a:t>идентификация. </a:t>
            </a:r>
            <a:endParaRPr lang="en-US" spc="80" dirty="0"/>
          </a:p>
          <a:p>
            <a:pPr marL="355600" marR="146050" indent="-342900" algn="just">
              <a:lnSpc>
                <a:spcPct val="100000"/>
              </a:lnSpc>
              <a:spcBef>
                <a:spcPts val="5"/>
              </a:spcBef>
              <a:buFont typeface="+mj-lt"/>
              <a:buAutoNum type="arabicPeriod"/>
            </a:pPr>
            <a:r>
              <a:rPr lang="ru-RU" spc="114" dirty="0">
                <a:latin typeface="Trebuchet MS"/>
                <a:cs typeface="Trebuchet MS"/>
              </a:rPr>
              <a:t>Уточнение</a:t>
            </a:r>
            <a:r>
              <a:rPr lang="ru-RU" spc="80" dirty="0">
                <a:latin typeface="Trebuchet MS"/>
                <a:cs typeface="Trebuchet MS"/>
              </a:rPr>
              <a:t> </a:t>
            </a:r>
            <a:r>
              <a:rPr lang="ru-RU" spc="125" dirty="0">
                <a:latin typeface="Trebuchet MS"/>
                <a:cs typeface="Trebuchet MS"/>
              </a:rPr>
              <a:t>атрибутов </a:t>
            </a:r>
            <a:r>
              <a:rPr lang="ru-RU" spc="105" dirty="0">
                <a:latin typeface="Trebuchet MS"/>
                <a:cs typeface="Trebuchet MS"/>
              </a:rPr>
              <a:t>связей</a:t>
            </a:r>
            <a:r>
              <a:rPr lang="ru-RU" spc="105" dirty="0"/>
              <a:t>, </a:t>
            </a:r>
            <a:r>
              <a:rPr lang="ru-RU" spc="90" dirty="0"/>
              <a:t>если</a:t>
            </a:r>
            <a:r>
              <a:rPr lang="ru-RU" spc="30" dirty="0"/>
              <a:t> </a:t>
            </a:r>
            <a:r>
              <a:rPr lang="ru-RU" spc="65" dirty="0"/>
              <a:t>требуется.</a:t>
            </a: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4E9C72A4-49D9-F52B-519F-0EB0F5A3D57B}"/>
              </a:ext>
            </a:extLst>
          </p:cNvPr>
          <p:cNvSpPr txBox="1"/>
          <p:nvPr/>
        </p:nvSpPr>
        <p:spPr>
          <a:xfrm>
            <a:off x="142747" y="684657"/>
            <a:ext cx="40405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20" dirty="0">
                <a:latin typeface="Trebuchet MS"/>
                <a:cs typeface="Trebuchet MS"/>
              </a:rPr>
              <a:t>Процесс</a:t>
            </a:r>
            <a:r>
              <a:rPr sz="1800" b="1" spc="95" dirty="0">
                <a:latin typeface="Trebuchet MS"/>
                <a:cs typeface="Trebuchet MS"/>
              </a:rPr>
              <a:t> </a:t>
            </a:r>
            <a:r>
              <a:rPr sz="1800" b="1" spc="120" dirty="0">
                <a:latin typeface="Trebuchet MS"/>
                <a:cs typeface="Trebuchet MS"/>
              </a:rPr>
              <a:t>построения </a:t>
            </a:r>
            <a:r>
              <a:rPr sz="1800" b="1" spc="180" dirty="0">
                <a:latin typeface="Trebuchet MS"/>
                <a:cs typeface="Trebuchet MS"/>
              </a:rPr>
              <a:t>ER-</a:t>
            </a:r>
            <a:r>
              <a:rPr sz="1800" b="1" spc="105" dirty="0">
                <a:latin typeface="Trebuchet MS"/>
                <a:cs typeface="Trebuchet MS"/>
              </a:rPr>
              <a:t>модели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11166AE-5155-92EE-6832-E21BB6C87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FE3A246A-8E3D-A9CB-C54E-95733E3A882A}"/>
              </a:ext>
            </a:extLst>
          </p:cNvPr>
          <p:cNvGrpSpPr/>
          <p:nvPr/>
        </p:nvGrpSpPr>
        <p:grpSpPr>
          <a:xfrm>
            <a:off x="0" y="0"/>
            <a:ext cx="6859905" cy="6858000"/>
            <a:chOff x="0" y="0"/>
            <a:chExt cx="6859905" cy="685800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D86C9B43-2323-5CDA-05DC-69AD503673E6}"/>
                </a:ext>
              </a:extLst>
            </p:cNvPr>
            <p:cNvSpPr/>
            <p:nvPr/>
          </p:nvSpPr>
          <p:spPr>
            <a:xfrm>
              <a:off x="0" y="825627"/>
              <a:ext cx="6796405" cy="2594610"/>
            </a:xfrm>
            <a:custGeom>
              <a:avLst/>
              <a:gdLst/>
              <a:ahLst/>
              <a:cxnLst/>
              <a:rect l="l" t="t" r="r" b="b"/>
              <a:pathLst>
                <a:path w="6796405" h="2594610">
                  <a:moveTo>
                    <a:pt x="6795897" y="0"/>
                  </a:moveTo>
                  <a:lnTo>
                    <a:pt x="0" y="0"/>
                  </a:lnTo>
                  <a:lnTo>
                    <a:pt x="0" y="2594229"/>
                  </a:lnTo>
                  <a:lnTo>
                    <a:pt x="6795897" y="2594229"/>
                  </a:lnTo>
                  <a:lnTo>
                    <a:pt x="6795897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D4E5F6F3-5F2F-F7A5-FD11-5B8CDA0D27B4}"/>
                </a:ext>
              </a:extLst>
            </p:cNvPr>
            <p:cNvSpPr/>
            <p:nvPr/>
          </p:nvSpPr>
          <p:spPr>
            <a:xfrm>
              <a:off x="0" y="889635"/>
              <a:ext cx="1007110" cy="2466340"/>
            </a:xfrm>
            <a:custGeom>
              <a:avLst/>
              <a:gdLst/>
              <a:ahLst/>
              <a:cxnLst/>
              <a:rect l="l" t="t" r="r" b="b"/>
              <a:pathLst>
                <a:path w="1007110" h="2466340">
                  <a:moveTo>
                    <a:pt x="0" y="2466213"/>
                  </a:moveTo>
                  <a:lnTo>
                    <a:pt x="1006768" y="2466213"/>
                  </a:lnTo>
                  <a:lnTo>
                    <a:pt x="1006768" y="0"/>
                  </a:lnTo>
                  <a:lnTo>
                    <a:pt x="0" y="0"/>
                  </a:lnTo>
                  <a:lnTo>
                    <a:pt x="0" y="2466213"/>
                  </a:lnTo>
                  <a:close/>
                </a:path>
              </a:pathLst>
            </a:custGeom>
            <a:solidFill>
              <a:srgbClr val="96A7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A6BA3DC9-933A-F8A0-444A-DDF93779687E}"/>
                </a:ext>
              </a:extLst>
            </p:cNvPr>
            <p:cNvSpPr/>
            <p:nvPr/>
          </p:nvSpPr>
          <p:spPr>
            <a:xfrm>
              <a:off x="1070775" y="3419855"/>
              <a:ext cx="5725160" cy="3438525"/>
            </a:xfrm>
            <a:custGeom>
              <a:avLst/>
              <a:gdLst/>
              <a:ahLst/>
              <a:cxnLst/>
              <a:rect l="l" t="t" r="r" b="b"/>
              <a:pathLst>
                <a:path w="5725159" h="3438525">
                  <a:moveTo>
                    <a:pt x="0" y="3438144"/>
                  </a:moveTo>
                  <a:lnTo>
                    <a:pt x="5725121" y="3438144"/>
                  </a:lnTo>
                  <a:lnTo>
                    <a:pt x="5725121" y="0"/>
                  </a:lnTo>
                  <a:lnTo>
                    <a:pt x="0" y="0"/>
                  </a:lnTo>
                  <a:lnTo>
                    <a:pt x="0" y="3438144"/>
                  </a:lnTo>
                  <a:close/>
                </a:path>
              </a:pathLst>
            </a:custGeom>
            <a:solidFill>
              <a:srgbClr val="FFFFFF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90A3CA8A-109D-7BB8-ABAF-6953A4980574}"/>
                </a:ext>
              </a:extLst>
            </p:cNvPr>
            <p:cNvSpPr/>
            <p:nvPr/>
          </p:nvSpPr>
          <p:spPr>
            <a:xfrm>
              <a:off x="0" y="0"/>
              <a:ext cx="6859905" cy="6858000"/>
            </a:xfrm>
            <a:custGeom>
              <a:avLst/>
              <a:gdLst/>
              <a:ahLst/>
              <a:cxnLst/>
              <a:rect l="l" t="t" r="r" b="b"/>
              <a:pathLst>
                <a:path w="6859905" h="6858000">
                  <a:moveTo>
                    <a:pt x="6793979" y="825627"/>
                  </a:moveTo>
                  <a:lnTo>
                    <a:pt x="1070775" y="825627"/>
                  </a:lnTo>
                  <a:lnTo>
                    <a:pt x="1070775" y="0"/>
                  </a:lnTo>
                  <a:lnTo>
                    <a:pt x="1006767" y="0"/>
                  </a:lnTo>
                  <a:lnTo>
                    <a:pt x="1006767" y="825627"/>
                  </a:lnTo>
                  <a:lnTo>
                    <a:pt x="0" y="825627"/>
                  </a:lnTo>
                  <a:lnTo>
                    <a:pt x="0" y="889635"/>
                  </a:lnTo>
                  <a:lnTo>
                    <a:pt x="1006767" y="889635"/>
                  </a:lnTo>
                  <a:lnTo>
                    <a:pt x="1006767" y="6858000"/>
                  </a:lnTo>
                  <a:lnTo>
                    <a:pt x="1070775" y="6858000"/>
                  </a:lnTo>
                  <a:lnTo>
                    <a:pt x="1070775" y="889635"/>
                  </a:lnTo>
                  <a:lnTo>
                    <a:pt x="6793979" y="889635"/>
                  </a:lnTo>
                  <a:lnTo>
                    <a:pt x="6793979" y="825627"/>
                  </a:lnTo>
                  <a:close/>
                </a:path>
                <a:path w="6859905" h="6858000">
                  <a:moveTo>
                    <a:pt x="6859905" y="0"/>
                  </a:moveTo>
                  <a:lnTo>
                    <a:pt x="6795897" y="0"/>
                  </a:lnTo>
                  <a:lnTo>
                    <a:pt x="6795897" y="6858000"/>
                  </a:lnTo>
                  <a:lnTo>
                    <a:pt x="6859905" y="6858000"/>
                  </a:lnTo>
                  <a:lnTo>
                    <a:pt x="6859905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>
            <a:extLst>
              <a:ext uri="{FF2B5EF4-FFF2-40B4-BE49-F238E27FC236}">
                <a16:creationId xmlns:a16="http://schemas.microsoft.com/office/drawing/2014/main" id="{30E0603A-E0BE-D98C-9D19-A04ABBD54F1D}"/>
              </a:ext>
            </a:extLst>
          </p:cNvPr>
          <p:cNvSpPr txBox="1"/>
          <p:nvPr/>
        </p:nvSpPr>
        <p:spPr>
          <a:xfrm>
            <a:off x="7266178" y="595706"/>
            <a:ext cx="252095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229" dirty="0">
                <a:solidFill>
                  <a:srgbClr val="C00000"/>
                </a:solidFill>
                <a:latin typeface="Trebuchet MS"/>
                <a:cs typeface="Trebuchet MS"/>
              </a:rPr>
              <a:t>Атрибуты</a:t>
            </a:r>
            <a:r>
              <a:rPr sz="1400" b="1" spc="3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400" b="1" spc="175" dirty="0">
                <a:solidFill>
                  <a:srgbClr val="C00000"/>
                </a:solidFill>
                <a:latin typeface="Trebuchet MS"/>
                <a:cs typeface="Trebuchet MS"/>
              </a:rPr>
              <a:t>(</a:t>
            </a:r>
            <a:r>
              <a:rPr sz="1400" b="1" spc="-26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400" b="1" spc="210" dirty="0">
                <a:solidFill>
                  <a:srgbClr val="C00000"/>
                </a:solidFill>
                <a:latin typeface="Trebuchet MS"/>
                <a:cs typeface="Trebuchet MS"/>
              </a:rPr>
              <a:t>Attributes)</a:t>
            </a:r>
            <a:endParaRPr sz="1400">
              <a:solidFill>
                <a:srgbClr val="C00000"/>
              </a:solidFill>
              <a:latin typeface="Trebuchet MS"/>
              <a:cs typeface="Trebuchet MS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C86B19AB-7391-8E9C-63F1-25E3F45605B1}"/>
              </a:ext>
            </a:extLst>
          </p:cNvPr>
          <p:cNvSpPr txBox="1"/>
          <p:nvPr/>
        </p:nvSpPr>
        <p:spPr>
          <a:xfrm>
            <a:off x="7266178" y="1000734"/>
            <a:ext cx="384873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b="1" spc="215" dirty="0">
                <a:solidFill>
                  <a:srgbClr val="404040"/>
                </a:solidFill>
                <a:latin typeface="Trebuchet MS"/>
                <a:cs typeface="Trebuchet MS"/>
              </a:rPr>
              <a:t>Атрибут</a:t>
            </a:r>
            <a:r>
              <a:rPr sz="1400" b="1" spc="3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400" spc="125" dirty="0">
                <a:solidFill>
                  <a:srgbClr val="404040"/>
                </a:solidFill>
                <a:latin typeface="Tahoma"/>
                <a:cs typeface="Tahoma"/>
              </a:rPr>
              <a:t>—</a:t>
            </a:r>
            <a:r>
              <a:rPr sz="1400" spc="35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55" dirty="0">
                <a:solidFill>
                  <a:srgbClr val="404040"/>
                </a:solidFill>
                <a:latin typeface="Tahoma"/>
                <a:cs typeface="Tahoma"/>
              </a:rPr>
              <a:t>это</a:t>
            </a:r>
            <a:r>
              <a:rPr sz="1400" spc="3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10" dirty="0">
                <a:solidFill>
                  <a:srgbClr val="404040"/>
                </a:solidFill>
                <a:latin typeface="Tahoma"/>
                <a:cs typeface="Tahoma"/>
              </a:rPr>
              <a:t>характеристика</a:t>
            </a:r>
            <a:r>
              <a:rPr sz="1400" spc="2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55" dirty="0">
                <a:solidFill>
                  <a:srgbClr val="404040"/>
                </a:solidFill>
                <a:latin typeface="Tahoma"/>
                <a:cs typeface="Tahoma"/>
              </a:rPr>
              <a:t>или </a:t>
            </a:r>
            <a:r>
              <a:rPr sz="1400" spc="195" dirty="0">
                <a:solidFill>
                  <a:srgbClr val="404040"/>
                </a:solidFill>
                <a:latin typeface="Tahoma"/>
                <a:cs typeface="Tahoma"/>
              </a:rPr>
              <a:t>свойство</a:t>
            </a:r>
            <a:r>
              <a:rPr sz="1400" spc="3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4" dirty="0">
                <a:solidFill>
                  <a:srgbClr val="404040"/>
                </a:solidFill>
                <a:latin typeface="Tahoma"/>
                <a:cs typeface="Tahoma"/>
              </a:rPr>
              <a:t>сущности</a:t>
            </a:r>
            <a:r>
              <a:rPr sz="1400" spc="3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0" dirty="0">
                <a:solidFill>
                  <a:srgbClr val="404040"/>
                </a:solidFill>
                <a:latin typeface="Tahoma"/>
                <a:cs typeface="Tahoma"/>
              </a:rPr>
              <a:t>или</a:t>
            </a:r>
            <a:r>
              <a:rPr sz="1400" spc="33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5" dirty="0">
                <a:solidFill>
                  <a:srgbClr val="404040"/>
                </a:solidFill>
                <a:latin typeface="Tahoma"/>
                <a:cs typeface="Tahoma"/>
              </a:rPr>
              <a:t>связи.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FF62537C-C8F8-D7F1-0CFD-57FDDE625AE8}"/>
              </a:ext>
            </a:extLst>
          </p:cNvPr>
          <p:cNvSpPr txBox="1"/>
          <p:nvPr/>
        </p:nvSpPr>
        <p:spPr>
          <a:xfrm>
            <a:off x="7266178" y="1777364"/>
            <a:ext cx="30791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Согласно</a:t>
            </a:r>
            <a:r>
              <a:rPr sz="1400" spc="3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95" dirty="0">
                <a:solidFill>
                  <a:srgbClr val="404040"/>
                </a:solidFill>
                <a:latin typeface="Tahoma"/>
                <a:cs typeface="Tahoma"/>
              </a:rPr>
              <a:t>Elmasri</a:t>
            </a:r>
            <a:r>
              <a:rPr sz="1400" spc="3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75" dirty="0">
                <a:solidFill>
                  <a:srgbClr val="404040"/>
                </a:solidFill>
                <a:latin typeface="Tahoma"/>
                <a:cs typeface="Tahoma"/>
              </a:rPr>
              <a:t>&amp;</a:t>
            </a:r>
            <a:r>
              <a:rPr sz="1400" spc="34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95" dirty="0">
                <a:solidFill>
                  <a:srgbClr val="404040"/>
                </a:solidFill>
                <a:latin typeface="Tahoma"/>
                <a:cs typeface="Tahoma"/>
              </a:rPr>
              <a:t>Navathe: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24808523-B862-E993-1DEE-7E7425052302}"/>
              </a:ext>
            </a:extLst>
          </p:cNvPr>
          <p:cNvSpPr txBox="1"/>
          <p:nvPr/>
        </p:nvSpPr>
        <p:spPr>
          <a:xfrm>
            <a:off x="7266178" y="2182215"/>
            <a:ext cx="348996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b="1" spc="235" dirty="0">
                <a:solidFill>
                  <a:srgbClr val="404040"/>
                </a:solidFill>
                <a:latin typeface="Trebuchet MS"/>
                <a:cs typeface="Trebuchet MS"/>
              </a:rPr>
              <a:t>Простые</a:t>
            </a:r>
            <a:r>
              <a:rPr sz="1400" b="1" spc="3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400" spc="75" dirty="0">
                <a:solidFill>
                  <a:srgbClr val="404040"/>
                </a:solidFill>
                <a:latin typeface="Tahoma"/>
                <a:cs typeface="Tahoma"/>
              </a:rPr>
              <a:t>(</a:t>
            </a:r>
            <a:r>
              <a:rPr sz="1400" spc="-2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атомарные)</a:t>
            </a:r>
            <a:r>
              <a:rPr sz="1400" spc="3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25" dirty="0">
                <a:solidFill>
                  <a:srgbClr val="404040"/>
                </a:solidFill>
                <a:latin typeface="Tahoma"/>
                <a:cs typeface="Tahoma"/>
              </a:rPr>
              <a:t>—</a:t>
            </a:r>
            <a:r>
              <a:rPr sz="1400" spc="3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5" dirty="0">
                <a:solidFill>
                  <a:srgbClr val="404040"/>
                </a:solidFill>
                <a:latin typeface="Tahoma"/>
                <a:cs typeface="Tahoma"/>
              </a:rPr>
              <a:t>нельзя </a:t>
            </a:r>
            <a:r>
              <a:rPr sz="1400" spc="204" dirty="0">
                <a:solidFill>
                  <a:srgbClr val="404040"/>
                </a:solidFill>
                <a:latin typeface="Tahoma"/>
                <a:cs typeface="Tahoma"/>
              </a:rPr>
              <a:t>разделить:</a:t>
            </a:r>
            <a:r>
              <a:rPr sz="1400" spc="2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5" dirty="0">
                <a:solidFill>
                  <a:srgbClr val="404040"/>
                </a:solidFill>
                <a:latin typeface="Tahoma"/>
                <a:cs typeface="Tahoma"/>
              </a:rPr>
              <a:t>Имя,</a:t>
            </a:r>
            <a:r>
              <a:rPr sz="1400" spc="3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0" dirty="0">
                <a:solidFill>
                  <a:srgbClr val="404040"/>
                </a:solidFill>
                <a:latin typeface="Tahoma"/>
                <a:cs typeface="Tahoma"/>
              </a:rPr>
              <a:t>Номер.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4F4A265-1592-484A-3B28-3FE1453E8B6F}"/>
              </a:ext>
            </a:extLst>
          </p:cNvPr>
          <p:cNvSpPr txBox="1"/>
          <p:nvPr/>
        </p:nvSpPr>
        <p:spPr>
          <a:xfrm>
            <a:off x="7266178" y="2906115"/>
            <a:ext cx="418655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b="1" spc="235" dirty="0">
                <a:solidFill>
                  <a:srgbClr val="404040"/>
                </a:solidFill>
                <a:latin typeface="Trebuchet MS"/>
                <a:cs typeface="Trebuchet MS"/>
              </a:rPr>
              <a:t>Составные</a:t>
            </a:r>
            <a:r>
              <a:rPr sz="1400" b="1" spc="3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400" spc="125" dirty="0">
                <a:solidFill>
                  <a:srgbClr val="404040"/>
                </a:solidFill>
                <a:latin typeface="Tahoma"/>
                <a:cs typeface="Tahoma"/>
              </a:rPr>
              <a:t>—</a:t>
            </a:r>
            <a:r>
              <a:rPr sz="1400" spc="3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включают</a:t>
            </a:r>
            <a:r>
              <a:rPr sz="1400" spc="31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95" dirty="0">
                <a:solidFill>
                  <a:srgbClr val="404040"/>
                </a:solidFill>
                <a:latin typeface="Tahoma"/>
                <a:cs typeface="Tahoma"/>
              </a:rPr>
              <a:t>податрибуты: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Адрес</a:t>
            </a:r>
            <a:r>
              <a:rPr sz="1400" spc="3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404040"/>
                </a:solidFill>
                <a:latin typeface="Tahoma"/>
                <a:cs typeface="Tahoma"/>
              </a:rPr>
              <a:t>→</a:t>
            </a:r>
            <a:r>
              <a:rPr sz="1400" spc="33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90" dirty="0">
                <a:solidFill>
                  <a:srgbClr val="404040"/>
                </a:solidFill>
                <a:latin typeface="Tahoma"/>
                <a:cs typeface="Tahoma"/>
              </a:rPr>
              <a:t>Улица,</a:t>
            </a:r>
            <a:r>
              <a:rPr sz="1400" spc="2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65" dirty="0">
                <a:solidFill>
                  <a:srgbClr val="404040"/>
                </a:solidFill>
                <a:latin typeface="Tahoma"/>
                <a:cs typeface="Tahoma"/>
              </a:rPr>
              <a:t>Город,</a:t>
            </a:r>
            <a:r>
              <a:rPr sz="1400" spc="3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90" dirty="0">
                <a:solidFill>
                  <a:srgbClr val="404040"/>
                </a:solidFill>
                <a:latin typeface="Tahoma"/>
                <a:cs typeface="Tahoma"/>
              </a:rPr>
              <a:t>Индекс.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E707D846-4535-A30C-7236-0D55B8EBA7FB}"/>
              </a:ext>
            </a:extLst>
          </p:cNvPr>
          <p:cNvSpPr txBox="1"/>
          <p:nvPr/>
        </p:nvSpPr>
        <p:spPr>
          <a:xfrm>
            <a:off x="7266178" y="3630269"/>
            <a:ext cx="384746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b="1" spc="260" dirty="0">
                <a:solidFill>
                  <a:srgbClr val="404040"/>
                </a:solidFill>
                <a:latin typeface="Trebuchet MS"/>
                <a:cs typeface="Trebuchet MS"/>
              </a:rPr>
              <a:t>Многозначные</a:t>
            </a:r>
            <a:r>
              <a:rPr sz="1400" b="1" spc="3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400" spc="125" dirty="0">
                <a:solidFill>
                  <a:srgbClr val="404040"/>
                </a:solidFill>
                <a:latin typeface="Tahoma"/>
                <a:cs typeface="Tahoma"/>
              </a:rPr>
              <a:t>—</a:t>
            </a:r>
            <a:r>
              <a:rPr sz="1400" spc="3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5" dirty="0">
                <a:solidFill>
                  <a:srgbClr val="404040"/>
                </a:solidFill>
                <a:latin typeface="Tahoma"/>
                <a:cs typeface="Tahoma"/>
              </a:rPr>
              <a:t>могут</a:t>
            </a:r>
            <a:r>
              <a:rPr sz="1400" spc="3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90" dirty="0">
                <a:solidFill>
                  <a:srgbClr val="404040"/>
                </a:solidFill>
                <a:latin typeface="Tahoma"/>
                <a:cs typeface="Tahoma"/>
              </a:rPr>
              <a:t>принимать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несколько</a:t>
            </a:r>
            <a:r>
              <a:rPr sz="1400" spc="3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4" dirty="0">
                <a:solidFill>
                  <a:srgbClr val="404040"/>
                </a:solidFill>
                <a:latin typeface="Tahoma"/>
                <a:cs typeface="Tahoma"/>
              </a:rPr>
              <a:t>значений:</a:t>
            </a:r>
            <a:r>
              <a:rPr sz="1400" spc="3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70" dirty="0">
                <a:solidFill>
                  <a:srgbClr val="404040"/>
                </a:solidFill>
                <a:latin typeface="Tahoma"/>
                <a:cs typeface="Tahoma"/>
              </a:rPr>
              <a:t>Телефон.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4F5CC5CE-3806-336E-F981-77242CA584B7}"/>
              </a:ext>
            </a:extLst>
          </p:cNvPr>
          <p:cNvSpPr txBox="1"/>
          <p:nvPr/>
        </p:nvSpPr>
        <p:spPr>
          <a:xfrm>
            <a:off x="7266178" y="4354563"/>
            <a:ext cx="4228465" cy="55880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400" b="1" spc="254" dirty="0">
                <a:solidFill>
                  <a:srgbClr val="404040"/>
                </a:solidFill>
                <a:latin typeface="Trebuchet MS"/>
                <a:cs typeface="Trebuchet MS"/>
              </a:rPr>
              <a:t>Производные</a:t>
            </a:r>
            <a:r>
              <a:rPr sz="1400" b="1" spc="3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400" spc="125" dirty="0">
                <a:solidFill>
                  <a:srgbClr val="404040"/>
                </a:solidFill>
                <a:latin typeface="Tahoma"/>
                <a:cs typeface="Tahoma"/>
              </a:rPr>
              <a:t>—</a:t>
            </a:r>
            <a:r>
              <a:rPr sz="1400" spc="3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5" dirty="0">
                <a:solidFill>
                  <a:srgbClr val="404040"/>
                </a:solidFill>
                <a:latin typeface="Tahoma"/>
                <a:cs typeface="Tahoma"/>
              </a:rPr>
              <a:t>могут</a:t>
            </a:r>
            <a:r>
              <a:rPr sz="1400" spc="3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80" dirty="0">
                <a:solidFill>
                  <a:srgbClr val="404040"/>
                </a:solidFill>
                <a:latin typeface="Tahoma"/>
                <a:cs typeface="Tahoma"/>
              </a:rPr>
              <a:t>быть</a:t>
            </a:r>
            <a:r>
              <a:rPr sz="1400" spc="3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выведены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400" spc="155" dirty="0">
                <a:solidFill>
                  <a:srgbClr val="404040"/>
                </a:solidFill>
                <a:latin typeface="Tahoma"/>
                <a:cs typeface="Tahoma"/>
              </a:rPr>
              <a:t>из</a:t>
            </a:r>
            <a:r>
              <a:rPr sz="1400" spc="31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10" dirty="0">
                <a:solidFill>
                  <a:srgbClr val="404040"/>
                </a:solidFill>
                <a:latin typeface="Tahoma"/>
                <a:cs typeface="Tahoma"/>
              </a:rPr>
              <a:t>других:</a:t>
            </a:r>
            <a:r>
              <a:rPr sz="1400" spc="3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Возраст</a:t>
            </a:r>
            <a:r>
              <a:rPr sz="1400" spc="3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404040"/>
                </a:solidFill>
                <a:latin typeface="Tahoma"/>
                <a:cs typeface="Tahoma"/>
              </a:rPr>
              <a:t>←</a:t>
            </a:r>
            <a:r>
              <a:rPr sz="1400" spc="3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75" dirty="0">
                <a:solidFill>
                  <a:srgbClr val="404040"/>
                </a:solidFill>
                <a:latin typeface="Tahoma"/>
                <a:cs typeface="Tahoma"/>
              </a:rPr>
              <a:t>Дата</a:t>
            </a:r>
            <a:r>
              <a:rPr sz="1400" spc="3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95" dirty="0">
                <a:solidFill>
                  <a:srgbClr val="404040"/>
                </a:solidFill>
                <a:latin typeface="Tahoma"/>
                <a:cs typeface="Tahoma"/>
              </a:rPr>
              <a:t>рождения.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FA31B7E6-72C4-364B-A5BC-F56813F0AF01}"/>
              </a:ext>
            </a:extLst>
          </p:cNvPr>
          <p:cNvSpPr txBox="1"/>
          <p:nvPr/>
        </p:nvSpPr>
        <p:spPr>
          <a:xfrm>
            <a:off x="7266178" y="5078272"/>
            <a:ext cx="4084954" cy="826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spc="204" dirty="0">
                <a:solidFill>
                  <a:srgbClr val="404040"/>
                </a:solidFill>
                <a:latin typeface="Tahoma"/>
                <a:cs typeface="Tahoma"/>
              </a:rPr>
              <a:t>Ключевые</a:t>
            </a:r>
            <a:r>
              <a:rPr sz="1400" spc="31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атрибуты</a:t>
            </a:r>
            <a:r>
              <a:rPr sz="1400" spc="3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подчёркиваются: </a:t>
            </a:r>
            <a:r>
              <a:rPr sz="1400" spc="175" dirty="0">
                <a:solidFill>
                  <a:srgbClr val="404040"/>
                </a:solidFill>
                <a:latin typeface="Tahoma"/>
                <a:cs typeface="Tahoma"/>
              </a:rPr>
              <a:t>они</a:t>
            </a:r>
            <a:r>
              <a:rPr sz="1400" spc="3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200" dirty="0">
                <a:solidFill>
                  <a:srgbClr val="404040"/>
                </a:solidFill>
                <a:latin typeface="Tahoma"/>
                <a:cs typeface="Tahoma"/>
              </a:rPr>
              <a:t>формируют</a:t>
            </a:r>
            <a:r>
              <a:rPr sz="1400" spc="3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b="1" spc="229" dirty="0">
                <a:solidFill>
                  <a:srgbClr val="404040"/>
                </a:solidFill>
                <a:latin typeface="Trebuchet MS"/>
                <a:cs typeface="Trebuchet MS"/>
              </a:rPr>
              <a:t>идентификаторы</a:t>
            </a:r>
            <a:endParaRPr sz="1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400" spc="195" dirty="0">
                <a:solidFill>
                  <a:srgbClr val="404040"/>
                </a:solidFill>
                <a:latin typeface="Tahoma"/>
                <a:cs typeface="Tahoma"/>
              </a:rPr>
              <a:t>сущностей.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53708409-9AE6-AA59-E98B-873ECF120ADE}"/>
              </a:ext>
            </a:extLst>
          </p:cNvPr>
          <p:cNvSpPr txBox="1"/>
          <p:nvPr/>
        </p:nvSpPr>
        <p:spPr>
          <a:xfrm>
            <a:off x="1275714" y="3557311"/>
            <a:ext cx="509778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9060" marR="692150" indent="-86995">
              <a:lnSpc>
                <a:spcPct val="100000"/>
              </a:lnSpc>
              <a:spcBef>
                <a:spcPts val="95"/>
              </a:spcBef>
            </a:pPr>
            <a:r>
              <a:rPr sz="1600" b="1" spc="245" dirty="0" err="1">
                <a:solidFill>
                  <a:srgbClr val="C00000"/>
                </a:solidFill>
                <a:latin typeface="Trebuchet MS"/>
                <a:cs typeface="Trebuchet MS"/>
              </a:rPr>
              <a:t>Сущности</a:t>
            </a:r>
            <a:r>
              <a:rPr sz="1600" b="1" spc="409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600" b="1" spc="215" dirty="0">
                <a:solidFill>
                  <a:srgbClr val="C00000"/>
                </a:solidFill>
                <a:latin typeface="Trebuchet MS"/>
                <a:cs typeface="Trebuchet MS"/>
              </a:rPr>
              <a:t>(Entities)</a:t>
            </a:r>
            <a:endParaRPr sz="1600" b="1" dirty="0">
              <a:solidFill>
                <a:srgbClr val="C00000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240" dirty="0">
                <a:solidFill>
                  <a:schemeClr val="tx1"/>
                </a:solidFill>
                <a:latin typeface="Trebuchet MS"/>
                <a:cs typeface="Trebuchet MS"/>
              </a:rPr>
              <a:t>Сущность</a:t>
            </a:r>
            <a:r>
              <a:rPr sz="1600" b="1" spc="425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409" dirty="0">
                <a:solidFill>
                  <a:schemeClr val="tx1"/>
                </a:solidFill>
                <a:latin typeface="Trebuchet MS"/>
                <a:cs typeface="Trebuchet MS"/>
              </a:rPr>
              <a:t>—</a:t>
            </a:r>
            <a:r>
              <a:rPr sz="1600" b="1" spc="370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175" dirty="0">
                <a:solidFill>
                  <a:schemeClr val="tx1"/>
                </a:solidFill>
                <a:latin typeface="Trebuchet MS"/>
                <a:cs typeface="Trebuchet MS"/>
              </a:rPr>
              <a:t>это</a:t>
            </a:r>
            <a:r>
              <a:rPr sz="1600" b="1" spc="380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215" dirty="0">
                <a:solidFill>
                  <a:schemeClr val="tx1"/>
                </a:solidFill>
                <a:latin typeface="Trebuchet MS"/>
                <a:cs typeface="Trebuchet MS"/>
              </a:rPr>
              <a:t>объект</a:t>
            </a:r>
            <a:r>
              <a:rPr sz="1600" b="1" spc="430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225" dirty="0">
                <a:solidFill>
                  <a:schemeClr val="tx1"/>
                </a:solidFill>
                <a:latin typeface="Trebuchet MS"/>
                <a:cs typeface="Trebuchet MS"/>
              </a:rPr>
              <a:t>или</a:t>
            </a:r>
            <a:r>
              <a:rPr sz="1600" b="1" spc="370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235" dirty="0">
                <a:solidFill>
                  <a:schemeClr val="tx1"/>
                </a:solidFill>
                <a:latin typeface="Trebuchet MS"/>
                <a:cs typeface="Trebuchet MS"/>
              </a:rPr>
              <a:t>понятие</a:t>
            </a:r>
            <a:r>
              <a:rPr sz="1600" b="1" spc="390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170" dirty="0">
                <a:solidFill>
                  <a:schemeClr val="tx1"/>
                </a:solidFill>
                <a:latin typeface="Trebuchet MS"/>
                <a:cs typeface="Trebuchet MS"/>
              </a:rPr>
              <a:t>из </a:t>
            </a:r>
            <a:r>
              <a:rPr sz="1600" b="1" spc="229" dirty="0">
                <a:solidFill>
                  <a:schemeClr val="tx1"/>
                </a:solidFill>
                <a:latin typeface="Trebuchet MS"/>
                <a:cs typeface="Trebuchet MS"/>
              </a:rPr>
              <a:t>предметной</a:t>
            </a:r>
            <a:r>
              <a:rPr sz="1600" b="1" spc="425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215" dirty="0">
                <a:solidFill>
                  <a:schemeClr val="tx1"/>
                </a:solidFill>
                <a:latin typeface="Trebuchet MS"/>
                <a:cs typeface="Trebuchet MS"/>
              </a:rPr>
              <a:t>области,</a:t>
            </a:r>
            <a:r>
              <a:rPr sz="1600" b="1" spc="400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114" dirty="0">
                <a:solidFill>
                  <a:schemeClr val="tx1"/>
                </a:solidFill>
                <a:latin typeface="Trebuchet MS"/>
                <a:cs typeface="Trebuchet MS"/>
              </a:rPr>
              <a:t>о</a:t>
            </a:r>
            <a:r>
              <a:rPr sz="1600" b="1" spc="360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215" dirty="0">
                <a:solidFill>
                  <a:schemeClr val="tx1"/>
                </a:solidFill>
                <a:latin typeface="Trebuchet MS"/>
                <a:cs typeface="Trebuchet MS"/>
              </a:rPr>
              <a:t>котором</a:t>
            </a:r>
            <a:endParaRPr sz="1600" dirty="0">
              <a:solidFill>
                <a:schemeClr val="tx1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600" b="1" spc="229" dirty="0">
                <a:solidFill>
                  <a:schemeClr val="tx1"/>
                </a:solidFill>
                <a:latin typeface="Trebuchet MS"/>
                <a:cs typeface="Trebuchet MS"/>
              </a:rPr>
              <a:t>необходимо</a:t>
            </a:r>
            <a:r>
              <a:rPr sz="1600" b="1" spc="415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245" dirty="0">
                <a:solidFill>
                  <a:schemeClr val="tx1"/>
                </a:solidFill>
                <a:latin typeface="Trebuchet MS"/>
                <a:cs typeface="Trebuchet MS"/>
              </a:rPr>
              <a:t>хранить</a:t>
            </a:r>
            <a:r>
              <a:rPr sz="1600" b="1" spc="425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sz="1600" b="1" spc="250" dirty="0" err="1">
                <a:solidFill>
                  <a:schemeClr val="tx1"/>
                </a:solidFill>
                <a:latin typeface="Trebuchet MS"/>
                <a:cs typeface="Trebuchet MS"/>
              </a:rPr>
              <a:t>информацию</a:t>
            </a:r>
            <a:r>
              <a:rPr sz="1600" b="1" spc="250" dirty="0">
                <a:solidFill>
                  <a:schemeClr val="tx1"/>
                </a:solidFill>
                <a:latin typeface="Trebuchet MS"/>
                <a:cs typeface="Trebuchet MS"/>
              </a:rPr>
              <a:t>.</a:t>
            </a:r>
            <a:endParaRPr sz="1600" dirty="0">
              <a:solidFill>
                <a:schemeClr val="tx1"/>
              </a:solidFill>
              <a:latin typeface="Trebuchet MS"/>
              <a:cs typeface="Trebuchet MS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E27F99AC-D9BD-D4A0-932E-857CB8986F9B}"/>
              </a:ext>
            </a:extLst>
          </p:cNvPr>
          <p:cNvSpPr txBox="1"/>
          <p:nvPr/>
        </p:nvSpPr>
        <p:spPr>
          <a:xfrm>
            <a:off x="1298906" y="4800600"/>
            <a:ext cx="5482894" cy="19819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229" dirty="0" err="1">
                <a:solidFill>
                  <a:srgbClr val="404040"/>
                </a:solidFill>
                <a:latin typeface="Trebuchet MS"/>
                <a:cs typeface="Trebuchet MS"/>
              </a:rPr>
              <a:t>Виды</a:t>
            </a:r>
            <a:r>
              <a:rPr sz="1600" b="1" spc="229" dirty="0">
                <a:solidFill>
                  <a:srgbClr val="404040"/>
                </a:solidFill>
                <a:latin typeface="Trebuchet MS"/>
                <a:cs typeface="Trebuchet MS"/>
              </a:rPr>
              <a:t>:</a:t>
            </a:r>
            <a:endParaRPr sz="1600" dirty="0">
              <a:latin typeface="Trebuchet MS"/>
              <a:cs typeface="Trebuchet MS"/>
            </a:endParaRPr>
          </a:p>
          <a:p>
            <a:pPr marL="12700" marR="517525">
              <a:lnSpc>
                <a:spcPct val="100000"/>
              </a:lnSpc>
            </a:pPr>
            <a:r>
              <a:rPr sz="1600" b="1" spc="245" dirty="0">
                <a:solidFill>
                  <a:srgbClr val="404040"/>
                </a:solidFill>
                <a:latin typeface="Trebuchet MS"/>
                <a:cs typeface="Trebuchet MS"/>
              </a:rPr>
              <a:t>Сильные</a:t>
            </a:r>
            <a:r>
              <a:rPr sz="1600" b="1" spc="4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50" dirty="0">
                <a:solidFill>
                  <a:srgbClr val="404040"/>
                </a:solidFill>
                <a:latin typeface="Trebuchet MS"/>
                <a:cs typeface="Trebuchet MS"/>
              </a:rPr>
              <a:t>(регулярные):</a:t>
            </a:r>
            <a:r>
              <a:rPr sz="1600" b="1" spc="4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45" dirty="0">
                <a:solidFill>
                  <a:srgbClr val="404040"/>
                </a:solidFill>
                <a:latin typeface="Trebuchet MS"/>
                <a:cs typeface="Trebuchet MS"/>
              </a:rPr>
              <a:t>имеют</a:t>
            </a:r>
            <a:r>
              <a:rPr sz="1600" b="1" spc="40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195" dirty="0">
                <a:solidFill>
                  <a:srgbClr val="404040"/>
                </a:solidFill>
                <a:latin typeface="Trebuchet MS"/>
                <a:cs typeface="Trebuchet MS"/>
              </a:rPr>
              <a:t>свой </a:t>
            </a:r>
            <a:r>
              <a:rPr sz="1600" b="1" spc="260" dirty="0">
                <a:solidFill>
                  <a:srgbClr val="404040"/>
                </a:solidFill>
                <a:latin typeface="Trebuchet MS"/>
                <a:cs typeface="Trebuchet MS"/>
              </a:rPr>
              <a:t>первичный</a:t>
            </a:r>
            <a:r>
              <a:rPr sz="1600" b="1" spc="4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70" dirty="0">
                <a:solidFill>
                  <a:srgbClr val="404040"/>
                </a:solidFill>
                <a:latin typeface="Trebuchet MS"/>
                <a:cs typeface="Trebuchet MS"/>
              </a:rPr>
              <a:t>ключ</a:t>
            </a:r>
            <a:r>
              <a:rPr sz="1600" b="1" spc="38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29" dirty="0">
                <a:solidFill>
                  <a:srgbClr val="404040"/>
                </a:solidFill>
                <a:latin typeface="Trebuchet MS"/>
                <a:cs typeface="Trebuchet MS"/>
              </a:rPr>
              <a:t>(например,</a:t>
            </a:r>
            <a:endParaRPr sz="16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600" b="1" spc="265" dirty="0">
                <a:solidFill>
                  <a:srgbClr val="404040"/>
                </a:solidFill>
                <a:latin typeface="Trebuchet MS"/>
                <a:cs typeface="Trebuchet MS"/>
              </a:rPr>
              <a:t>Сотрудник(ID)).</a:t>
            </a:r>
            <a:endParaRPr sz="16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235" dirty="0">
                <a:solidFill>
                  <a:srgbClr val="404040"/>
                </a:solidFill>
                <a:latin typeface="Trebuchet MS"/>
                <a:cs typeface="Trebuchet MS"/>
              </a:rPr>
              <a:t>Слабые:</a:t>
            </a:r>
            <a:r>
              <a:rPr sz="1600" b="1" spc="4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40" dirty="0">
                <a:solidFill>
                  <a:srgbClr val="404040"/>
                </a:solidFill>
                <a:latin typeface="Trebuchet MS"/>
                <a:cs typeface="Trebuchet MS"/>
              </a:rPr>
              <a:t>зависят</a:t>
            </a:r>
            <a:r>
              <a:rPr sz="1600" b="1" spc="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160" dirty="0">
                <a:solidFill>
                  <a:srgbClr val="404040"/>
                </a:solidFill>
                <a:latin typeface="Trebuchet MS"/>
                <a:cs typeface="Trebuchet MS"/>
              </a:rPr>
              <a:t>от</a:t>
            </a:r>
            <a:r>
              <a:rPr sz="1600" b="1" spc="3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20" dirty="0">
                <a:solidFill>
                  <a:srgbClr val="404040"/>
                </a:solidFill>
                <a:latin typeface="Trebuchet MS"/>
                <a:cs typeface="Trebuchet MS"/>
              </a:rPr>
              <a:t>других</a:t>
            </a:r>
            <a:r>
              <a:rPr sz="1600" b="1" spc="3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25" dirty="0">
                <a:solidFill>
                  <a:srgbClr val="404040"/>
                </a:solidFill>
                <a:latin typeface="Trebuchet MS"/>
                <a:cs typeface="Trebuchet MS"/>
              </a:rPr>
              <a:t>сущностей</a:t>
            </a:r>
            <a:r>
              <a:rPr sz="1600" b="1" spc="4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80" dirty="0">
                <a:solidFill>
                  <a:srgbClr val="404040"/>
                </a:solidFill>
                <a:latin typeface="Trebuchet MS"/>
                <a:cs typeface="Trebuchet MS"/>
              </a:rPr>
              <a:t>и </a:t>
            </a:r>
            <a:r>
              <a:rPr sz="1600" b="1" spc="165" dirty="0">
                <a:solidFill>
                  <a:srgbClr val="404040"/>
                </a:solidFill>
                <a:latin typeface="Trebuchet MS"/>
                <a:cs typeface="Trebuchet MS"/>
              </a:rPr>
              <a:t>не</a:t>
            </a:r>
            <a:r>
              <a:rPr sz="1600" b="1" spc="3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45" dirty="0">
                <a:solidFill>
                  <a:srgbClr val="404040"/>
                </a:solidFill>
                <a:latin typeface="Trebuchet MS"/>
                <a:cs typeface="Trebuchet MS"/>
              </a:rPr>
              <a:t>имеют</a:t>
            </a:r>
            <a:r>
              <a:rPr sz="1600" b="1" spc="39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29" dirty="0">
                <a:solidFill>
                  <a:srgbClr val="404040"/>
                </a:solidFill>
                <a:latin typeface="Trebuchet MS"/>
                <a:cs typeface="Trebuchet MS"/>
              </a:rPr>
              <a:t>собственного</a:t>
            </a:r>
            <a:r>
              <a:rPr sz="1600" b="1" spc="409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40" dirty="0">
                <a:solidFill>
                  <a:srgbClr val="404040"/>
                </a:solidFill>
                <a:latin typeface="Trebuchet MS"/>
                <a:cs typeface="Trebuchet MS"/>
              </a:rPr>
              <a:t>уникального</a:t>
            </a:r>
            <a:endParaRPr sz="1600" dirty="0">
              <a:latin typeface="Trebuchet MS"/>
              <a:cs typeface="Trebuchet MS"/>
            </a:endParaRPr>
          </a:p>
          <a:p>
            <a:pPr marL="12700" marR="1304290">
              <a:lnSpc>
                <a:spcPct val="100000"/>
              </a:lnSpc>
            </a:pPr>
            <a:r>
              <a:rPr sz="1600" b="1" spc="275" dirty="0">
                <a:solidFill>
                  <a:srgbClr val="404040"/>
                </a:solidFill>
                <a:latin typeface="Trebuchet MS"/>
                <a:cs typeface="Trebuchet MS"/>
              </a:rPr>
              <a:t>ключа</a:t>
            </a:r>
            <a:r>
              <a:rPr sz="1600" b="1" spc="3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40" dirty="0">
                <a:solidFill>
                  <a:srgbClr val="404040"/>
                </a:solidFill>
                <a:latin typeface="Trebuchet MS"/>
                <a:cs typeface="Trebuchet MS"/>
              </a:rPr>
              <a:t>(например,</a:t>
            </a:r>
            <a:r>
              <a:rPr sz="1600" b="1" spc="4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b="1" spc="245" dirty="0">
                <a:solidFill>
                  <a:srgbClr val="404040"/>
                </a:solidFill>
                <a:latin typeface="Trebuchet MS"/>
                <a:cs typeface="Trebuchet MS"/>
              </a:rPr>
              <a:t>Зависимые </a:t>
            </a:r>
            <a:r>
              <a:rPr sz="1600" b="1" spc="220" dirty="0">
                <a:solidFill>
                  <a:srgbClr val="404040"/>
                </a:solidFill>
                <a:latin typeface="Trebuchet MS"/>
                <a:cs typeface="Trebuchet MS"/>
              </a:rPr>
              <a:t>сотрудника).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2E13DF-BCA9-CFA4-87CC-FF2CDDBF6DAB}"/>
              </a:ext>
            </a:extLst>
          </p:cNvPr>
          <p:cNvSpPr txBox="1"/>
          <p:nvPr/>
        </p:nvSpPr>
        <p:spPr>
          <a:xfrm>
            <a:off x="1143000" y="1905000"/>
            <a:ext cx="61939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245" dirty="0">
                <a:solidFill>
                  <a:schemeClr val="bg1"/>
                </a:solidFill>
                <a:latin typeface="Trebuchet MS"/>
                <a:cs typeface="Trebuchet MS"/>
              </a:rPr>
              <a:t>Основные</a:t>
            </a:r>
            <a:r>
              <a:rPr lang="ru-RU" sz="1800" b="1" spc="465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ru-RU" sz="1800" b="1" spc="250" dirty="0">
                <a:solidFill>
                  <a:schemeClr val="bg1"/>
                </a:solidFill>
                <a:latin typeface="Trebuchet MS"/>
                <a:cs typeface="Trebuchet MS"/>
              </a:rPr>
              <a:t>компоненты</a:t>
            </a:r>
            <a:r>
              <a:rPr lang="ru-RU" sz="1800" b="1" spc="440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en-US" sz="1800" b="1" spc="315" dirty="0">
                <a:solidFill>
                  <a:schemeClr val="bg1"/>
                </a:solidFill>
                <a:latin typeface="Trebuchet MS"/>
                <a:cs typeface="Trebuchet MS"/>
              </a:rPr>
              <a:t>ER-</a:t>
            </a:r>
            <a:r>
              <a:rPr lang="ru-RU" sz="1800" b="1" spc="204" dirty="0">
                <a:solidFill>
                  <a:schemeClr val="bg1"/>
                </a:solidFill>
                <a:latin typeface="Trebuchet MS"/>
                <a:cs typeface="Trebuchet MS"/>
              </a:rPr>
              <a:t>модели </a:t>
            </a:r>
            <a:endParaRPr lang="ru-K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6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1541" y="2336165"/>
            <a:ext cx="33661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90" dirty="0">
                <a:solidFill>
                  <a:srgbClr val="C00000"/>
                </a:solidFill>
                <a:latin typeface="Trebuchet MS"/>
                <a:cs typeface="Trebuchet MS"/>
              </a:rPr>
              <a:t>Связи</a:t>
            </a:r>
            <a:r>
              <a:rPr spc="3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pc="275" dirty="0">
                <a:solidFill>
                  <a:srgbClr val="C00000"/>
                </a:solidFill>
                <a:latin typeface="Trebuchet MS"/>
                <a:cs typeface="Trebuchet MS"/>
              </a:rPr>
              <a:t>(Relationships)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16863" y="2667000"/>
            <a:ext cx="811149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110" dirty="0">
                <a:latin typeface="Trebuchet MS"/>
                <a:cs typeface="Trebuchet MS"/>
              </a:rPr>
              <a:t>Связь</a:t>
            </a:r>
            <a:r>
              <a:rPr sz="1600" b="1" spc="50" dirty="0">
                <a:latin typeface="Trebuchet MS"/>
                <a:cs typeface="Trebuchet MS"/>
              </a:rPr>
              <a:t> </a:t>
            </a:r>
            <a:r>
              <a:rPr sz="1600" b="1" spc="90" dirty="0">
                <a:latin typeface="Trebuchet MS"/>
                <a:cs typeface="Trebuchet MS"/>
              </a:rPr>
              <a:t>(relationship)</a:t>
            </a:r>
            <a:r>
              <a:rPr sz="1600" b="1" spc="25" dirty="0">
                <a:latin typeface="Trebuchet MS"/>
                <a:cs typeface="Trebuchet MS"/>
              </a:rPr>
              <a:t> </a:t>
            </a:r>
            <a:r>
              <a:rPr sz="1600" spc="125" dirty="0">
                <a:latin typeface="Tahoma"/>
                <a:cs typeface="Tahoma"/>
              </a:rPr>
              <a:t>—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50" dirty="0">
                <a:latin typeface="Tahoma"/>
                <a:cs typeface="Tahoma"/>
              </a:rPr>
              <a:t>это</a:t>
            </a:r>
            <a:r>
              <a:rPr sz="1600" spc="65" dirty="0">
                <a:latin typeface="Tahoma"/>
                <a:cs typeface="Tahoma"/>
              </a:rPr>
              <a:t> логическая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ассоциация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между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двумя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75" dirty="0">
                <a:latin typeface="Tahoma"/>
                <a:cs typeface="Tahoma"/>
              </a:rPr>
              <a:t>или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60" dirty="0">
                <a:latin typeface="Tahoma"/>
                <a:cs typeface="Tahoma"/>
              </a:rPr>
              <a:t>более</a:t>
            </a:r>
            <a:r>
              <a:rPr sz="1600" spc="55" dirty="0">
                <a:latin typeface="Tahoma"/>
                <a:cs typeface="Tahoma"/>
              </a:rPr>
              <a:t> сущностями.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0000" y="3124200"/>
            <a:ext cx="779780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110" dirty="0">
                <a:latin typeface="Trebuchet MS"/>
                <a:cs typeface="Trebuchet MS"/>
              </a:rPr>
              <a:t>Классификация</a:t>
            </a:r>
            <a:r>
              <a:rPr sz="1600" b="1" spc="20" dirty="0">
                <a:latin typeface="Trebuchet MS"/>
                <a:cs typeface="Trebuchet MS"/>
              </a:rPr>
              <a:t> </a:t>
            </a:r>
            <a:r>
              <a:rPr sz="1600" b="1" spc="125" dirty="0">
                <a:latin typeface="Trebuchet MS"/>
                <a:cs typeface="Trebuchet MS"/>
              </a:rPr>
              <a:t>по</a:t>
            </a:r>
            <a:r>
              <a:rPr sz="1600" b="1" spc="60" dirty="0">
                <a:latin typeface="Trebuchet MS"/>
                <a:cs typeface="Trebuchet MS"/>
              </a:rPr>
              <a:t> </a:t>
            </a:r>
            <a:r>
              <a:rPr sz="1600" b="1" spc="105" dirty="0">
                <a:latin typeface="Trebuchet MS"/>
                <a:cs typeface="Trebuchet MS"/>
              </a:rPr>
              <a:t>мощности</a:t>
            </a:r>
            <a:r>
              <a:rPr sz="1600" b="1" spc="60" dirty="0">
                <a:latin typeface="Trebuchet MS"/>
                <a:cs typeface="Trebuchet MS"/>
              </a:rPr>
              <a:t> </a:t>
            </a:r>
            <a:r>
              <a:rPr sz="1600" b="1" spc="100" dirty="0">
                <a:latin typeface="Trebuchet MS"/>
                <a:cs typeface="Trebuchet MS"/>
              </a:rPr>
              <a:t>(кардинальности):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16863" y="3345050"/>
            <a:ext cx="9131985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sz="1600" spc="95" dirty="0">
                <a:latin typeface="Tahoma"/>
                <a:cs typeface="Tahoma"/>
              </a:rPr>
              <a:t>1:1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125" dirty="0">
                <a:latin typeface="Tahoma"/>
                <a:cs typeface="Tahoma"/>
              </a:rPr>
              <a:t>—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80" dirty="0">
                <a:latin typeface="Tahoma"/>
                <a:cs typeface="Tahoma"/>
              </a:rPr>
              <a:t>каждый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экземпляр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одной</a:t>
            </a:r>
            <a:r>
              <a:rPr sz="1600" spc="6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сущности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связан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55" dirty="0">
                <a:latin typeface="Tahoma"/>
                <a:cs typeface="Tahoma"/>
              </a:rPr>
              <a:t>с </a:t>
            </a:r>
            <a:r>
              <a:rPr sz="1600" spc="60" dirty="0">
                <a:latin typeface="Tahoma"/>
                <a:cs typeface="Tahoma"/>
              </a:rPr>
              <a:t>максимум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одним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60" dirty="0">
                <a:latin typeface="Tahoma"/>
                <a:cs typeface="Tahoma"/>
              </a:rPr>
              <a:t>другим.</a:t>
            </a:r>
            <a:endParaRPr sz="1600" dirty="0">
              <a:latin typeface="Tahoma"/>
              <a:cs typeface="Tahoma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1600" spc="95" dirty="0">
                <a:latin typeface="Tahoma"/>
                <a:cs typeface="Tahoma"/>
              </a:rPr>
              <a:t>1:N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125" dirty="0">
                <a:latin typeface="Tahoma"/>
                <a:cs typeface="Tahoma"/>
              </a:rPr>
              <a:t>—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одному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экземпляру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одной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сущности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55" dirty="0">
                <a:latin typeface="Tahoma"/>
                <a:cs typeface="Tahoma"/>
              </a:rPr>
              <a:t>соответствует</a:t>
            </a:r>
            <a:r>
              <a:rPr sz="1600" spc="80" dirty="0">
                <a:latin typeface="Tahoma"/>
                <a:cs typeface="Tahoma"/>
              </a:rPr>
              <a:t> </a:t>
            </a:r>
            <a:r>
              <a:rPr sz="1600" spc="60" dirty="0">
                <a:latin typeface="Tahoma"/>
                <a:cs typeface="Tahoma"/>
              </a:rPr>
              <a:t>множество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экземпляров</a:t>
            </a:r>
            <a:r>
              <a:rPr sz="1600" spc="55" dirty="0">
                <a:latin typeface="Tahoma"/>
                <a:cs typeface="Tahoma"/>
              </a:rPr>
              <a:t> другой.</a:t>
            </a:r>
            <a:endParaRPr sz="1600" dirty="0">
              <a:latin typeface="Tahoma"/>
              <a:cs typeface="Tahoma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1600" spc="90" dirty="0">
                <a:latin typeface="Tahoma"/>
                <a:cs typeface="Tahoma"/>
              </a:rPr>
              <a:t>M:N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125" dirty="0">
                <a:latin typeface="Tahoma"/>
                <a:cs typeface="Tahoma"/>
              </a:rPr>
              <a:t>—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60" dirty="0">
                <a:latin typeface="Tahoma"/>
                <a:cs typeface="Tahoma"/>
              </a:rPr>
              <a:t>множеству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экземпляров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одной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70" dirty="0">
                <a:latin typeface="Tahoma"/>
                <a:cs typeface="Tahoma"/>
              </a:rPr>
              <a:t>сущности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55" dirty="0">
                <a:latin typeface="Tahoma"/>
                <a:cs typeface="Tahoma"/>
              </a:rPr>
              <a:t>соответствует</a:t>
            </a:r>
            <a:r>
              <a:rPr sz="1600" spc="80" dirty="0">
                <a:latin typeface="Tahoma"/>
                <a:cs typeface="Tahoma"/>
              </a:rPr>
              <a:t> </a:t>
            </a:r>
            <a:r>
              <a:rPr sz="1600" spc="60" dirty="0">
                <a:latin typeface="Tahoma"/>
                <a:cs typeface="Tahoma"/>
              </a:rPr>
              <a:t>множество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60" dirty="0">
                <a:latin typeface="Tahoma"/>
                <a:cs typeface="Tahoma"/>
              </a:rPr>
              <a:t>другой.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05FABE-301F-CBA2-E5CB-0390581C2625}"/>
              </a:ext>
            </a:extLst>
          </p:cNvPr>
          <p:cNvSpPr txBox="1"/>
          <p:nvPr/>
        </p:nvSpPr>
        <p:spPr>
          <a:xfrm>
            <a:off x="1524000" y="4267200"/>
            <a:ext cx="620485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Пример связи: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Если у нас есть Студент и Курс, то: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Студент — сущность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Курс — сущность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/>
              <a:t>ЗаписанНа</a:t>
            </a:r>
            <a:r>
              <a:rPr lang="ru-RU" dirty="0"/>
              <a:t> — связь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/>
              <a:t>НомерЗачетки</a:t>
            </a:r>
            <a:r>
              <a:rPr lang="ru-RU" dirty="0"/>
              <a:t>, Имя — атрибуты студента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/>
              <a:t>КодКурса</a:t>
            </a:r>
            <a:r>
              <a:rPr lang="ru-RU" dirty="0"/>
              <a:t>, </a:t>
            </a:r>
            <a:r>
              <a:rPr lang="ru-RU" dirty="0" err="1"/>
              <a:t>НазваниеКурса</a:t>
            </a:r>
            <a:r>
              <a:rPr lang="ru-RU" dirty="0"/>
              <a:t> — атрибуты курса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Оценка — атрибут связи (если он важен)</a:t>
            </a:r>
            <a:endParaRPr lang="ru-K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15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55" dirty="0"/>
              <a:t>Переход</a:t>
            </a:r>
            <a:r>
              <a:rPr spc="15" dirty="0"/>
              <a:t> </a:t>
            </a:r>
            <a:r>
              <a:rPr dirty="0"/>
              <a:t>от</a:t>
            </a:r>
            <a:r>
              <a:rPr spc="40" dirty="0"/>
              <a:t> </a:t>
            </a:r>
            <a:r>
              <a:rPr dirty="0"/>
              <a:t>ER-</a:t>
            </a:r>
            <a:r>
              <a:rPr spc="75" dirty="0"/>
              <a:t>модели</a:t>
            </a:r>
            <a:r>
              <a:rPr spc="15" dirty="0"/>
              <a:t> </a:t>
            </a:r>
            <a:r>
              <a:rPr spc="70" dirty="0"/>
              <a:t>к</a:t>
            </a:r>
            <a:r>
              <a:rPr spc="25" dirty="0"/>
              <a:t> </a:t>
            </a:r>
            <a:r>
              <a:rPr spc="55" dirty="0"/>
              <a:t>реляционной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220461" y="1339088"/>
            <a:ext cx="6614795" cy="30784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2263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На</a:t>
            </a:r>
            <a:r>
              <a:rPr sz="2000" spc="-14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основании</a:t>
            </a:r>
            <a:r>
              <a:rPr sz="2000" spc="-190" dirty="0">
                <a:latin typeface="Tahoma"/>
                <a:cs typeface="Tahoma"/>
              </a:rPr>
              <a:t> </a:t>
            </a:r>
            <a:r>
              <a:rPr sz="2000" spc="-35" dirty="0">
                <a:latin typeface="Tahoma"/>
                <a:cs typeface="Tahoma"/>
              </a:rPr>
              <a:t>ER-</a:t>
            </a:r>
            <a:r>
              <a:rPr sz="2000" spc="-10" dirty="0">
                <a:latin typeface="Tahoma"/>
                <a:cs typeface="Tahoma"/>
              </a:rPr>
              <a:t>диаграммы</a:t>
            </a:r>
            <a:r>
              <a:rPr sz="2000" spc="-17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строится</a:t>
            </a:r>
            <a:r>
              <a:rPr sz="2000" spc="-160" dirty="0">
                <a:latin typeface="Tahoma"/>
                <a:cs typeface="Tahoma"/>
              </a:rPr>
              <a:t> </a:t>
            </a:r>
            <a:r>
              <a:rPr sz="2000" b="1" spc="55" dirty="0">
                <a:latin typeface="Corbel"/>
                <a:cs typeface="Corbel"/>
              </a:rPr>
              <a:t>логическая </a:t>
            </a:r>
            <a:r>
              <a:rPr sz="2000" b="1" spc="60" dirty="0">
                <a:latin typeface="Corbel"/>
                <a:cs typeface="Corbel"/>
              </a:rPr>
              <a:t>модель</a:t>
            </a:r>
            <a:r>
              <a:rPr sz="2000" b="1" spc="45" dirty="0">
                <a:latin typeface="Corbel"/>
                <a:cs typeface="Corbel"/>
              </a:rPr>
              <a:t> </a:t>
            </a:r>
            <a:r>
              <a:rPr sz="2000" spc="-30" dirty="0">
                <a:latin typeface="Tahoma"/>
                <a:cs typeface="Tahoma"/>
              </a:rPr>
              <a:t>(реляционная</a:t>
            </a:r>
            <a:r>
              <a:rPr sz="2000" spc="-21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схема):</a:t>
            </a:r>
            <a:endParaRPr sz="2000" dirty="0">
              <a:latin typeface="Tahoma"/>
              <a:cs typeface="Tahoma"/>
            </a:endParaRPr>
          </a:p>
          <a:p>
            <a:pPr marL="130810" indent="-122555">
              <a:lnSpc>
                <a:spcPct val="100000"/>
              </a:lnSpc>
              <a:spcBef>
                <a:spcPts val="2400"/>
              </a:spcBef>
              <a:buSzPct val="95000"/>
              <a:buChar char="•"/>
              <a:tabLst>
                <a:tab pos="130810" algn="l"/>
              </a:tabLst>
            </a:pPr>
            <a:r>
              <a:rPr sz="2000" spc="-25" dirty="0">
                <a:latin typeface="Tahoma"/>
                <a:cs typeface="Tahoma"/>
              </a:rPr>
              <a:t>Каждая</a:t>
            </a:r>
            <a:r>
              <a:rPr sz="2000" spc="-200" dirty="0">
                <a:latin typeface="Tahoma"/>
                <a:cs typeface="Tahoma"/>
              </a:rPr>
              <a:t> </a:t>
            </a:r>
            <a:r>
              <a:rPr sz="2000" b="1" spc="100" dirty="0">
                <a:latin typeface="Corbel"/>
                <a:cs typeface="Corbel"/>
              </a:rPr>
              <a:t>сущность</a:t>
            </a:r>
            <a:r>
              <a:rPr sz="2000" b="1" spc="20" dirty="0">
                <a:latin typeface="Corbel"/>
                <a:cs typeface="Corbel"/>
              </a:rPr>
              <a:t> </a:t>
            </a:r>
            <a:r>
              <a:rPr sz="2000" spc="-800" dirty="0">
                <a:latin typeface="Tahoma"/>
                <a:cs typeface="Tahoma"/>
              </a:rPr>
              <a:t>→</a:t>
            </a:r>
            <a:r>
              <a:rPr sz="2000" spc="-180" dirty="0">
                <a:latin typeface="Tahoma"/>
                <a:cs typeface="Tahoma"/>
              </a:rPr>
              <a:t> </a:t>
            </a:r>
            <a:r>
              <a:rPr sz="2000" spc="-45" dirty="0">
                <a:latin typeface="Tahoma"/>
                <a:cs typeface="Tahoma"/>
              </a:rPr>
              <a:t>отдельная</a:t>
            </a:r>
            <a:r>
              <a:rPr sz="2000" spc="-21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таблица.</a:t>
            </a:r>
            <a:endParaRPr sz="2000" dirty="0">
              <a:latin typeface="Tahoma"/>
              <a:cs typeface="Tahoma"/>
            </a:endParaRPr>
          </a:p>
          <a:p>
            <a:pPr marL="130810" indent="-122555">
              <a:lnSpc>
                <a:spcPts val="2345"/>
              </a:lnSpc>
              <a:buSzPct val="95000"/>
              <a:buChar char="•"/>
              <a:tabLst>
                <a:tab pos="130810" algn="l"/>
              </a:tabLst>
            </a:pPr>
            <a:r>
              <a:rPr sz="2000" spc="-30" dirty="0">
                <a:latin typeface="Tahoma"/>
                <a:cs typeface="Tahoma"/>
              </a:rPr>
              <a:t>Каждый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b="1" dirty="0">
                <a:latin typeface="Corbel"/>
                <a:cs typeface="Corbel"/>
              </a:rPr>
              <a:t>атрибут</a:t>
            </a:r>
            <a:r>
              <a:rPr sz="2000" b="1" spc="110" dirty="0">
                <a:latin typeface="Corbel"/>
                <a:cs typeface="Corbel"/>
              </a:rPr>
              <a:t> </a:t>
            </a:r>
            <a:r>
              <a:rPr sz="2000" spc="-800" dirty="0">
                <a:latin typeface="Tahoma"/>
                <a:cs typeface="Tahoma"/>
              </a:rPr>
              <a:t>→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столбец.</a:t>
            </a:r>
            <a:endParaRPr sz="2000" dirty="0">
              <a:latin typeface="Tahoma"/>
              <a:cs typeface="Tahoma"/>
            </a:endParaRPr>
          </a:p>
          <a:p>
            <a:pPr marL="130810" indent="-122555">
              <a:lnSpc>
                <a:spcPts val="2345"/>
              </a:lnSpc>
              <a:buSzPct val="95000"/>
              <a:buChar char="•"/>
              <a:tabLst>
                <a:tab pos="130810" algn="l"/>
              </a:tabLst>
            </a:pPr>
            <a:r>
              <a:rPr sz="2000" spc="-25" dirty="0">
                <a:latin typeface="Tahoma"/>
                <a:cs typeface="Tahoma"/>
              </a:rPr>
              <a:t>Каждая</a:t>
            </a:r>
            <a:r>
              <a:rPr sz="2000" spc="-19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Corbel"/>
                <a:cs typeface="Corbel"/>
              </a:rPr>
              <a:t>связь</a:t>
            </a:r>
            <a:r>
              <a:rPr sz="2000" spc="-10" dirty="0">
                <a:latin typeface="Tahoma"/>
                <a:cs typeface="Tahoma"/>
              </a:rPr>
              <a:t>:</a:t>
            </a:r>
            <a:endParaRPr sz="2000" dirty="0">
              <a:latin typeface="Tahoma"/>
              <a:cs typeface="Tahoma"/>
            </a:endParaRPr>
          </a:p>
          <a:p>
            <a:pPr marL="586740" lvl="1" indent="-123825">
              <a:lnSpc>
                <a:spcPct val="100000"/>
              </a:lnSpc>
              <a:spcBef>
                <a:spcPts val="105"/>
              </a:spcBef>
              <a:buSzPct val="95000"/>
              <a:buFont typeface="Symbol"/>
              <a:buChar char=""/>
              <a:tabLst>
                <a:tab pos="586740" algn="l"/>
              </a:tabLst>
            </a:pPr>
            <a:r>
              <a:rPr sz="2000" spc="-40" dirty="0">
                <a:latin typeface="Tahoma"/>
                <a:cs typeface="Tahoma"/>
              </a:rPr>
              <a:t>1:N</a:t>
            </a:r>
            <a:r>
              <a:rPr sz="2000" spc="-185" dirty="0">
                <a:latin typeface="Tahoma"/>
                <a:cs typeface="Tahoma"/>
              </a:rPr>
              <a:t> </a:t>
            </a:r>
            <a:r>
              <a:rPr sz="2000" spc="-800" dirty="0">
                <a:latin typeface="Tahoma"/>
                <a:cs typeface="Tahoma"/>
              </a:rPr>
              <a:t>→</a:t>
            </a:r>
            <a:r>
              <a:rPr sz="2000" spc="-18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добавление</a:t>
            </a:r>
            <a:r>
              <a:rPr sz="2000" spc="-23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внешнего</a:t>
            </a:r>
            <a:r>
              <a:rPr sz="2000" spc="-225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ключа;</a:t>
            </a:r>
            <a:endParaRPr sz="2000" dirty="0">
              <a:latin typeface="Tahoma"/>
              <a:cs typeface="Tahoma"/>
            </a:endParaRPr>
          </a:p>
          <a:p>
            <a:pPr marL="586740" lvl="1" indent="-123825">
              <a:lnSpc>
                <a:spcPct val="100000"/>
              </a:lnSpc>
              <a:spcBef>
                <a:spcPts val="5"/>
              </a:spcBef>
              <a:buSzPct val="95000"/>
              <a:buFont typeface="Symbol"/>
              <a:buChar char=""/>
              <a:tabLst>
                <a:tab pos="586740" algn="l"/>
              </a:tabLst>
            </a:pPr>
            <a:r>
              <a:rPr sz="2000" spc="-25" dirty="0">
                <a:latin typeface="Tahoma"/>
                <a:cs typeface="Tahoma"/>
              </a:rPr>
              <a:t>M:N</a:t>
            </a:r>
            <a:r>
              <a:rPr sz="2000" spc="-165" dirty="0">
                <a:latin typeface="Tahoma"/>
                <a:cs typeface="Tahoma"/>
              </a:rPr>
              <a:t> </a:t>
            </a:r>
            <a:r>
              <a:rPr sz="2000" spc="-800" dirty="0">
                <a:latin typeface="Tahoma"/>
                <a:cs typeface="Tahoma"/>
              </a:rPr>
              <a:t>→</a:t>
            </a:r>
            <a:r>
              <a:rPr sz="2000" spc="-15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создаётся</a:t>
            </a:r>
            <a:r>
              <a:rPr sz="2000" spc="-160" dirty="0">
                <a:latin typeface="Tahoma"/>
                <a:cs typeface="Tahoma"/>
              </a:rPr>
              <a:t> </a:t>
            </a:r>
            <a:r>
              <a:rPr sz="2000" spc="-45" dirty="0">
                <a:latin typeface="Tahoma"/>
                <a:cs typeface="Tahoma"/>
              </a:rPr>
              <a:t>отдельная</a:t>
            </a:r>
            <a:r>
              <a:rPr sz="2000" spc="-165" dirty="0">
                <a:latin typeface="Tahoma"/>
                <a:cs typeface="Tahoma"/>
              </a:rPr>
              <a:t> </a:t>
            </a:r>
            <a:r>
              <a:rPr sz="2000" spc="-30" dirty="0">
                <a:latin typeface="Tahoma"/>
                <a:cs typeface="Tahoma"/>
              </a:rPr>
              <a:t>таблица</a:t>
            </a:r>
            <a:r>
              <a:rPr sz="2000" spc="-165" dirty="0">
                <a:latin typeface="Tahoma"/>
                <a:cs typeface="Tahoma"/>
              </a:rPr>
              <a:t> </a:t>
            </a:r>
            <a:r>
              <a:rPr sz="2000" spc="-35" dirty="0">
                <a:latin typeface="Tahoma"/>
                <a:cs typeface="Tahoma"/>
              </a:rPr>
              <a:t>для</a:t>
            </a:r>
            <a:r>
              <a:rPr sz="2000" spc="-17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связи;</a:t>
            </a:r>
            <a:endParaRPr sz="2000" dirty="0">
              <a:latin typeface="Tahoma"/>
              <a:cs typeface="Tahoma"/>
            </a:endParaRPr>
          </a:p>
          <a:p>
            <a:pPr marL="469900" marR="677545" lvl="1" indent="-6985">
              <a:lnSpc>
                <a:spcPts val="2290"/>
              </a:lnSpc>
              <a:spcBef>
                <a:spcPts val="170"/>
              </a:spcBef>
              <a:buSzPct val="95000"/>
              <a:buFont typeface="Symbol"/>
              <a:buChar char=""/>
              <a:tabLst>
                <a:tab pos="586740" algn="l"/>
              </a:tabLst>
            </a:pPr>
            <a:r>
              <a:rPr sz="2000" dirty="0">
                <a:latin typeface="Tahoma"/>
                <a:cs typeface="Tahoma"/>
              </a:rPr>
              <a:t>	Слабая</a:t>
            </a:r>
            <a:r>
              <a:rPr sz="2000" spc="-1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сущность</a:t>
            </a:r>
            <a:r>
              <a:rPr sz="2000" spc="-200" dirty="0">
                <a:latin typeface="Tahoma"/>
                <a:cs typeface="Tahoma"/>
              </a:rPr>
              <a:t> </a:t>
            </a:r>
            <a:r>
              <a:rPr sz="2000" spc="-800" dirty="0">
                <a:latin typeface="Tahoma"/>
                <a:cs typeface="Tahoma"/>
              </a:rPr>
              <a:t>→</a:t>
            </a:r>
            <a:r>
              <a:rPr sz="2000" spc="-16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преобразуется</a:t>
            </a:r>
            <a:r>
              <a:rPr sz="2000" spc="-160" dirty="0">
                <a:latin typeface="Tahoma"/>
                <a:cs typeface="Tahoma"/>
              </a:rPr>
              <a:t> </a:t>
            </a:r>
            <a:r>
              <a:rPr sz="2000" spc="120" dirty="0">
                <a:latin typeface="Tahoma"/>
                <a:cs typeface="Tahoma"/>
              </a:rPr>
              <a:t>с</a:t>
            </a:r>
            <a:r>
              <a:rPr sz="2000" spc="-190" dirty="0">
                <a:latin typeface="Tahoma"/>
                <a:cs typeface="Tahoma"/>
              </a:rPr>
              <a:t> </a:t>
            </a:r>
            <a:r>
              <a:rPr sz="2000" spc="-10" dirty="0">
                <a:latin typeface="Tahoma"/>
                <a:cs typeface="Tahoma"/>
              </a:rPr>
              <a:t>помощью </a:t>
            </a:r>
            <a:r>
              <a:rPr sz="2000" dirty="0">
                <a:latin typeface="Tahoma"/>
                <a:cs typeface="Tahoma"/>
              </a:rPr>
              <a:t>внешнего</a:t>
            </a:r>
            <a:r>
              <a:rPr sz="2000" spc="-240" dirty="0">
                <a:latin typeface="Tahoma"/>
                <a:cs typeface="Tahoma"/>
              </a:rPr>
              <a:t> </a:t>
            </a:r>
            <a:r>
              <a:rPr sz="2000" spc="-25" dirty="0">
                <a:latin typeface="Tahoma"/>
                <a:cs typeface="Tahoma"/>
              </a:rPr>
              <a:t>ключа</a:t>
            </a:r>
            <a:r>
              <a:rPr sz="2000" spc="-210" dirty="0">
                <a:latin typeface="Tahoma"/>
                <a:cs typeface="Tahoma"/>
              </a:rPr>
              <a:t> </a:t>
            </a:r>
            <a:r>
              <a:rPr sz="2000" spc="-395" dirty="0">
                <a:latin typeface="Tahoma"/>
                <a:cs typeface="Tahoma"/>
              </a:rPr>
              <a:t>+</a:t>
            </a:r>
            <a:r>
              <a:rPr sz="2000" spc="-195" dirty="0">
                <a:latin typeface="Tahoma"/>
                <a:cs typeface="Tahoma"/>
              </a:rPr>
              <a:t> </a:t>
            </a:r>
            <a:r>
              <a:rPr sz="2000" spc="-10" dirty="0" err="1">
                <a:latin typeface="Tahoma"/>
                <a:cs typeface="Tahoma"/>
              </a:rPr>
              <a:t>частичного</a:t>
            </a:r>
            <a:r>
              <a:rPr sz="2000" spc="-229" dirty="0">
                <a:latin typeface="Tahoma"/>
                <a:cs typeface="Tahoma"/>
              </a:rPr>
              <a:t> </a:t>
            </a:r>
            <a:r>
              <a:rPr sz="2000" spc="-10" dirty="0" err="1">
                <a:latin typeface="Tahoma"/>
                <a:cs typeface="Tahoma"/>
              </a:rPr>
              <a:t>ключа</a:t>
            </a:r>
            <a:r>
              <a:rPr lang="en-US" sz="2000" spc="-10" dirty="0">
                <a:latin typeface="Tahoma"/>
                <a:cs typeface="Tahoma"/>
              </a:rPr>
              <a:t> </a:t>
            </a:r>
            <a:endParaRPr sz="2000" dirty="0">
              <a:latin typeface="Tahoma"/>
              <a:cs typeface="Tahoma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A7DD70B-B64F-DD5E-9514-B0BB839966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676310"/>
            <a:ext cx="4572000" cy="35053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907002A7-9D70-0236-737E-7DCAA4CDE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35" y="2438400"/>
            <a:ext cx="10235565" cy="388619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Концептуальная модель данных — схема наивысшего уровня с минимальным количеством подробностей. Достоинство этого подхода заключается в возможности отобразить общую структуру модели и всю архитектуру системы. Менее масштабные системы могут обойтись и без этой модели. В этом случае можно сразу переходить к логической модели.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Логическая модель данных содержит более подробную информацию, нежели концептуальная модель. На этом уровне определяются более подробные операционные и транзакционные сущности. Логическая модель не зависит от технологии, в которой она будет применяться.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Физическая модель данных: на основе каждой логической модели данных можно составить одну или две физических модели. В последних должно присутствовать достаточно технических подробностей для составления и внедрения самой базы данных.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KZ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79178771-AF8B-F5A2-7F81-05864029C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435" y="1213247"/>
            <a:ext cx="10540365" cy="738664"/>
          </a:xfrm>
        </p:spPr>
        <p:txBody>
          <a:bodyPr/>
          <a:lstStyle/>
          <a:p>
            <a:r>
              <a:rPr lang="ru-RU" sz="2400" b="0" dirty="0">
                <a:solidFill>
                  <a:schemeClr val="bg1"/>
                </a:solidFill>
              </a:rPr>
              <a:t>В ER-моделях и моделях данных обычно выделяют до трех уровней детализации:</a:t>
            </a:r>
            <a:endParaRPr lang="ru-KZ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2154</TotalTime>
  <Words>694</Words>
  <Application>Microsoft Office PowerPoint</Application>
  <PresentationFormat>Широкоэкранный</PresentationFormat>
  <Paragraphs>95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Corbel</vt:lpstr>
      <vt:lpstr>Symbol</vt:lpstr>
      <vt:lpstr>Tahoma</vt:lpstr>
      <vt:lpstr>Trebuchet MS</vt:lpstr>
      <vt:lpstr>Wingdings</vt:lpstr>
      <vt:lpstr>Office Theme</vt:lpstr>
      <vt:lpstr>Презентация PowerPoint</vt:lpstr>
      <vt:lpstr>Презентация PowerPoint</vt:lpstr>
      <vt:lpstr>Основные компоненты ER-модели</vt:lpstr>
      <vt:lpstr>Презентация PowerPoint</vt:lpstr>
      <vt:lpstr>Связи (Relationships)</vt:lpstr>
      <vt:lpstr>Переход от ER-модели к реляционной</vt:lpstr>
      <vt:lpstr>В ER-моделях и моделях данных обычно выделяют до трех уровней детализации: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asem Turarbek</dc:creator>
  <cp:lastModifiedBy>asem Turarbek</cp:lastModifiedBy>
  <cp:revision>1</cp:revision>
  <dcterms:created xsi:type="dcterms:W3CDTF">2025-06-23T20:28:46Z</dcterms:created>
  <dcterms:modified xsi:type="dcterms:W3CDTF">2025-06-29T06:29:51Z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PowerPoint® for Microsoft 365</vt:lpwstr>
  </property>
</Properties>
</file>